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handoutMasterIdLst>
    <p:handoutMasterId r:id="rId25"/>
  </p:handoutMasterIdLst>
  <p:sldIdLst>
    <p:sldId id="259" r:id="rId2"/>
    <p:sldId id="260" r:id="rId3"/>
    <p:sldId id="319" r:id="rId4"/>
    <p:sldId id="269" r:id="rId5"/>
    <p:sldId id="304" r:id="rId6"/>
    <p:sldId id="318" r:id="rId7"/>
    <p:sldId id="277" r:id="rId8"/>
    <p:sldId id="309" r:id="rId9"/>
    <p:sldId id="299" r:id="rId10"/>
    <p:sldId id="310" r:id="rId11"/>
    <p:sldId id="305" r:id="rId12"/>
    <p:sldId id="311" r:id="rId13"/>
    <p:sldId id="306" r:id="rId14"/>
    <p:sldId id="312" r:id="rId15"/>
    <p:sldId id="307" r:id="rId16"/>
    <p:sldId id="313" r:id="rId17"/>
    <p:sldId id="297" r:id="rId18"/>
    <p:sldId id="308" r:id="rId19"/>
    <p:sldId id="321" r:id="rId20"/>
    <p:sldId id="317" r:id="rId21"/>
    <p:sldId id="303" r:id="rId22"/>
    <p:sldId id="320" r:id="rId23"/>
  </p:sldIdLst>
  <p:sldSz cx="12192000" cy="6858000"/>
  <p:notesSz cx="6858000" cy="9144000"/>
  <p:embeddedFontLst>
    <p:embeddedFont>
      <p:font typeface="微软雅黑" panose="020B0503020204020204" pitchFamily="34" charset="-122"/>
      <p:regular r:id="rId26"/>
      <p:bold r:id="rId27"/>
    </p:embeddedFont>
    <p:embeddedFont>
      <p:font typeface="Cambria Math" panose="02040503050406030204" pitchFamily="18" charset="0"/>
      <p:regular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FFFFFF"/>
    <a:srgbClr val="0B2780"/>
    <a:srgbClr val="091D6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110"/>
  </p:normalViewPr>
  <p:slideViewPr>
    <p:cSldViewPr snapToGrid="0">
      <p:cViewPr varScale="1">
        <p:scale>
          <a:sx n="119" d="100"/>
          <a:sy n="119" d="100"/>
        </p:scale>
        <p:origin x="8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t>2025/6/19</a:t>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t>‹#›</a:t>
            </a:fld>
            <a:endParaRPr lang="zh-CN" altLang="en-US">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2A48B96-639E-45A3-A0BA-2464DFDB1FAA}" type="datetimeFigureOut">
              <a:rPr lang="zh-CN" altLang="en-US" smtClean="0"/>
              <a:t>2025/6/19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2025/6/19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微软雅黑"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31.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30.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7.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image" Target="../media/image34.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image" Target="../media/image33.png"/><Relationship Id="rId2" Type="http://schemas.openxmlformats.org/officeDocument/2006/relationships/tags" Target="../tags/tag114.xml"/><Relationship Id="rId16" Type="http://schemas.openxmlformats.org/officeDocument/2006/relationships/image" Target="../media/image3.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image" Target="../media/image32.png"/><Relationship Id="rId10" Type="http://schemas.openxmlformats.org/officeDocument/2006/relationships/tags" Target="../tags/tag122.xml"/><Relationship Id="rId19" Type="http://schemas.openxmlformats.org/officeDocument/2006/relationships/image" Target="../media/image35.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37.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36.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slideLayout" Target="../slideLayouts/slideLayout7.xml"/><Relationship Id="rId5" Type="http://schemas.openxmlformats.org/officeDocument/2006/relationships/tags" Target="../tags/tag130.xml"/><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slideLayout" Target="../slideLayouts/slideLayout7.xml"/><Relationship Id="rId18" Type="http://schemas.openxmlformats.org/officeDocument/2006/relationships/image" Target="../media/image41.png"/><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image" Target="../media/image40.png"/><Relationship Id="rId2" Type="http://schemas.openxmlformats.org/officeDocument/2006/relationships/tags" Target="../tags/tag137.xml"/><Relationship Id="rId16" Type="http://schemas.openxmlformats.org/officeDocument/2006/relationships/image" Target="../media/image39.png"/><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image" Target="../media/image38.png"/><Relationship Id="rId10" Type="http://schemas.openxmlformats.org/officeDocument/2006/relationships/tags" Target="../tags/tag145.xml"/><Relationship Id="rId19" Type="http://schemas.openxmlformats.org/officeDocument/2006/relationships/image" Target="../media/image42.png"/><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image" Target="../media/image44.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43.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slideLayout" Target="../slideLayouts/slideLayout7.xml"/><Relationship Id="rId5" Type="http://schemas.openxmlformats.org/officeDocument/2006/relationships/tags" Target="../tags/tag152.xml"/><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slideLayout" Target="../slideLayouts/slideLayout7.xml"/><Relationship Id="rId18" Type="http://schemas.openxmlformats.org/officeDocument/2006/relationships/image" Target="../media/image48.png"/><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image" Target="../media/image47.png"/><Relationship Id="rId2" Type="http://schemas.openxmlformats.org/officeDocument/2006/relationships/tags" Target="../tags/tag159.xml"/><Relationship Id="rId16" Type="http://schemas.openxmlformats.org/officeDocument/2006/relationships/image" Target="../media/image46.png"/><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image" Target="../media/image45.png"/><Relationship Id="rId10" Type="http://schemas.openxmlformats.org/officeDocument/2006/relationships/tags" Target="../tags/tag167.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172.xml"/><Relationship Id="rId7" Type="http://schemas.openxmlformats.org/officeDocument/2006/relationships/image" Target="../media/image50.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3.png"/><Relationship Id="rId10" Type="http://schemas.openxmlformats.org/officeDocument/2006/relationships/image" Target="../media/image53.png"/><Relationship Id="rId4" Type="http://schemas.openxmlformats.org/officeDocument/2006/relationships/slideLayout" Target="../slideLayouts/slideLayout7.xml"/><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tags" Target="../tags/tag175.xml"/><Relationship Id="rId7" Type="http://schemas.openxmlformats.org/officeDocument/2006/relationships/image" Target="../media/image12.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7.xml"/><Relationship Id="rId5" Type="http://schemas.openxmlformats.org/officeDocument/2006/relationships/tags" Target="../tags/tag177.xml"/><Relationship Id="rId4" Type="http://schemas.openxmlformats.org/officeDocument/2006/relationships/tags" Target="../tags/tag176.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image" Target="../media/image3.png"/><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8.png"/><Relationship Id="rId3" Type="http://schemas.openxmlformats.org/officeDocument/2006/relationships/tags" Target="../tags/tag4.xml"/><Relationship Id="rId21" Type="http://schemas.openxmlformats.org/officeDocument/2006/relationships/notesSlide" Target="../notesSlides/notesSlide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7.sv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7.xml"/><Relationship Id="rId29" Type="http://schemas.openxmlformats.org/officeDocument/2006/relationships/image" Target="../media/image11.sv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svg"/><Relationship Id="rId28" Type="http://schemas.openxmlformats.org/officeDocument/2006/relationships/image" Target="../media/image10.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4.png"/><Relationship Id="rId27" Type="http://schemas.openxmlformats.org/officeDocument/2006/relationships/image" Target="../media/image9.svg"/><Relationship Id="rId30"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tags" Target="../tags/tag184.xml"/><Relationship Id="rId7" Type="http://schemas.openxmlformats.org/officeDocument/2006/relationships/image" Target="../media/image12.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Layout" Target="../slideLayouts/slideLayout7.xml"/><Relationship Id="rId5" Type="http://schemas.openxmlformats.org/officeDocument/2006/relationships/tags" Target="../tags/tag186.xml"/><Relationship Id="rId4" Type="http://schemas.openxmlformats.org/officeDocument/2006/relationships/tags" Target="../tags/tag185.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8.xml"/><Relationship Id="rId1" Type="http://schemas.openxmlformats.org/officeDocument/2006/relationships/tags" Target="../tags/tag18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tags" Target="../tags/tag23.xml"/><Relationship Id="rId7" Type="http://schemas.openxmlformats.org/officeDocument/2006/relationships/image" Target="../media/image12.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7.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image" Target="../media/image17.png"/><Relationship Id="rId3" Type="http://schemas.openxmlformats.org/officeDocument/2006/relationships/tags" Target="../tags/tag28.xml"/><Relationship Id="rId21" Type="http://schemas.openxmlformats.org/officeDocument/2006/relationships/tags" Target="../tags/tag46.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image" Target="../media/image16.svg"/><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29" Type="http://schemas.openxmlformats.org/officeDocument/2006/relationships/image" Target="../media/image20.sv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15.png"/><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image" Target="../media/image14.png"/><Relationship Id="rId28" Type="http://schemas.openxmlformats.org/officeDocument/2006/relationships/image" Target="../media/image19.png"/><Relationship Id="rId10" Type="http://schemas.openxmlformats.org/officeDocument/2006/relationships/tags" Target="../tags/tag35.xml"/><Relationship Id="rId19" Type="http://schemas.openxmlformats.org/officeDocument/2006/relationships/tags" Target="../tags/tag44.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slideLayout" Target="../slideLayouts/slideLayout7.xml"/><Relationship Id="rId27" Type="http://schemas.openxmlformats.org/officeDocument/2006/relationships/image" Target="../media/image18.svg"/><Relationship Id="rId30"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image" Target="../media/image21.wmf"/><Relationship Id="rId2" Type="http://schemas.openxmlformats.org/officeDocument/2006/relationships/tags" Target="../tags/tag48.xml"/><Relationship Id="rId16" Type="http://schemas.openxmlformats.org/officeDocument/2006/relationships/oleObject" Target="../embeddings/oleObject1.bin"/><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image" Target="../media/image3.png"/><Relationship Id="rId10" Type="http://schemas.openxmlformats.org/officeDocument/2006/relationships/tags" Target="../tags/tag56.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tags" Target="../tags/tag62.xml"/><Relationship Id="rId7" Type="http://schemas.openxmlformats.org/officeDocument/2006/relationships/image" Target="../media/image1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7.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image" Target="../media/image22.pn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image" Target="../media/image21.wmf"/><Relationship Id="rId2" Type="http://schemas.openxmlformats.org/officeDocument/2006/relationships/tags" Target="../tags/tag66.xml"/><Relationship Id="rId16" Type="http://schemas.openxmlformats.org/officeDocument/2006/relationships/oleObject" Target="../embeddings/oleObject1.bin"/><Relationship Id="rId20" Type="http://schemas.openxmlformats.org/officeDocument/2006/relationships/image" Target="../media/image24.png"/><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image" Target="../media/image3.png"/><Relationship Id="rId10" Type="http://schemas.openxmlformats.org/officeDocument/2006/relationships/tags" Target="../tags/tag74.xml"/><Relationship Id="rId19" Type="http://schemas.openxmlformats.org/officeDocument/2006/relationships/image" Target="../media/image23.png"/><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25.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slideLayout" Target="../slideLayouts/slideLayout7.xml"/><Relationship Id="rId17" Type="http://schemas.openxmlformats.org/officeDocument/2006/relationships/image" Target="../media/image21.wmf"/><Relationship Id="rId2" Type="http://schemas.openxmlformats.org/officeDocument/2006/relationships/tags" Target="../tags/tag79.xml"/><Relationship Id="rId16" Type="http://schemas.openxmlformats.org/officeDocument/2006/relationships/oleObject" Target="../embeddings/oleObject1.bin"/><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image" Target="../media/image3.png"/><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image" Target="../media/image28.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image" Target="../media/image27.png"/><Relationship Id="rId2" Type="http://schemas.openxmlformats.org/officeDocument/2006/relationships/tags" Target="../tags/tag90.xml"/><Relationship Id="rId16" Type="http://schemas.openxmlformats.org/officeDocument/2006/relationships/image" Target="../media/image3.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slideLayout" Target="../slideLayouts/slideLayout7.xml"/><Relationship Id="rId10" Type="http://schemas.openxmlformats.org/officeDocument/2006/relationships/tags" Target="../tags/tag98.xml"/><Relationship Id="rId19" Type="http://schemas.openxmlformats.org/officeDocument/2006/relationships/image" Target="../media/image29.png"/><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图文框 14"/>
          <p:cNvSpPr/>
          <p:nvPr/>
        </p:nvSpPr>
        <p:spPr>
          <a:xfrm>
            <a:off x="0" y="0"/>
            <a:ext cx="12191365" cy="6858000"/>
          </a:xfrm>
          <a:prstGeom prst="frame">
            <a:avLst>
              <a:gd name="adj1" fmla="val 3500"/>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charset="-122"/>
            </a:endParaRPr>
          </a:p>
        </p:txBody>
      </p:sp>
      <p:sp>
        <p:nvSpPr>
          <p:cNvPr id="6" name="圆角矩形 5"/>
          <p:cNvSpPr/>
          <p:nvPr/>
        </p:nvSpPr>
        <p:spPr>
          <a:xfrm>
            <a:off x="1086168" y="963295"/>
            <a:ext cx="10019665" cy="4931410"/>
          </a:xfrm>
          <a:prstGeom prst="roundRect">
            <a:avLst>
              <a:gd name="adj" fmla="val 0"/>
            </a:avLst>
          </a:prstGeom>
          <a:solidFill>
            <a:schemeClr val="bg1">
              <a:lumMod val="95000"/>
            </a:schemeClr>
          </a:solidFill>
          <a:ln>
            <a:noFill/>
          </a:ln>
          <a:effectLst>
            <a:outerShdw blurRad="330200" dist="2540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 name="文本框 1"/>
          <p:cNvSpPr txBox="1"/>
          <p:nvPr/>
        </p:nvSpPr>
        <p:spPr>
          <a:xfrm>
            <a:off x="2884955" y="2024519"/>
            <a:ext cx="6421454" cy="922020"/>
          </a:xfrm>
          <a:prstGeom prst="rect">
            <a:avLst/>
          </a:prstGeom>
          <a:noFill/>
        </p:spPr>
        <p:txBody>
          <a:bodyPr wrap="square" rtlCol="0">
            <a:spAutoFit/>
          </a:bodyPr>
          <a:lstStyle/>
          <a:p>
            <a:pPr algn="dist"/>
            <a:r>
              <a:rPr lang="zh-CN" altLang="en-US" sz="54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蚁群优化算法调研</a:t>
            </a:r>
          </a:p>
        </p:txBody>
      </p:sp>
      <p:grpSp>
        <p:nvGrpSpPr>
          <p:cNvPr id="17" name="组合 16"/>
          <p:cNvGrpSpPr/>
          <p:nvPr/>
        </p:nvGrpSpPr>
        <p:grpSpPr>
          <a:xfrm>
            <a:off x="1619092" y="2008326"/>
            <a:ext cx="832485" cy="954405"/>
            <a:chOff x="4316" y="2680"/>
            <a:chExt cx="1560" cy="1788"/>
          </a:xfrm>
        </p:grpSpPr>
        <p:sp>
          <p:nvSpPr>
            <p:cNvPr id="9" name="任意多边形 8"/>
            <p:cNvSpPr/>
            <p:nvPr/>
          </p:nvSpPr>
          <p:spPr>
            <a:xfrm>
              <a:off x="4684" y="2680"/>
              <a:ext cx="1087" cy="605"/>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任意多边形 10"/>
            <p:cNvSpPr/>
            <p:nvPr/>
          </p:nvSpPr>
          <p:spPr>
            <a:xfrm>
              <a:off x="4316" y="3660"/>
              <a:ext cx="1560" cy="808"/>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grpSp>
        <p:nvGrpSpPr>
          <p:cNvPr id="16" name="组合 15"/>
          <p:cNvGrpSpPr/>
          <p:nvPr/>
        </p:nvGrpSpPr>
        <p:grpSpPr>
          <a:xfrm>
            <a:off x="9677716" y="2098860"/>
            <a:ext cx="912495" cy="954405"/>
            <a:chOff x="13430" y="2875"/>
            <a:chExt cx="1720" cy="1449"/>
          </a:xfrm>
        </p:grpSpPr>
        <p:sp>
          <p:nvSpPr>
            <p:cNvPr id="13" name="任意多边形 12"/>
            <p:cNvSpPr/>
            <p:nvPr/>
          </p:nvSpPr>
          <p:spPr>
            <a:xfrm flipH="1">
              <a:off x="13547" y="2875"/>
              <a:ext cx="1087" cy="426"/>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4" name="任意多边形 13"/>
            <p:cNvSpPr/>
            <p:nvPr/>
          </p:nvSpPr>
          <p:spPr>
            <a:xfrm flipH="1">
              <a:off x="13430" y="3658"/>
              <a:ext cx="1721" cy="666"/>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sp>
        <p:nvSpPr>
          <p:cNvPr id="24" name="文本框 23"/>
          <p:cNvSpPr txBox="1"/>
          <p:nvPr/>
        </p:nvSpPr>
        <p:spPr>
          <a:xfrm>
            <a:off x="0" y="4997896"/>
            <a:ext cx="12191364" cy="306705"/>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汇报时间：</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2025</a:t>
            </a: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年</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04</a:t>
            </a: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月</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24</a:t>
            </a: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日</a:t>
            </a:r>
            <a:endPar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grpSp>
        <p:nvGrpSpPr>
          <p:cNvPr id="34" name="组合 33"/>
          <p:cNvGrpSpPr/>
          <p:nvPr/>
        </p:nvGrpSpPr>
        <p:grpSpPr>
          <a:xfrm>
            <a:off x="3869372" y="3534633"/>
            <a:ext cx="4452620" cy="467995"/>
            <a:chOff x="6094" y="6052"/>
            <a:chExt cx="7012" cy="737"/>
          </a:xfrm>
        </p:grpSpPr>
        <p:sp>
          <p:nvSpPr>
            <p:cNvPr id="29" name="圆角矩形 28"/>
            <p:cNvSpPr/>
            <p:nvPr/>
          </p:nvSpPr>
          <p:spPr>
            <a:xfrm>
              <a:off x="6094" y="6052"/>
              <a:ext cx="7012" cy="737"/>
            </a:xfrm>
            <a:prstGeom prst="roundRect">
              <a:avLst>
                <a:gd name="adj" fmla="val 50000"/>
              </a:avLst>
            </a:prstGeom>
            <a:gradFill>
              <a:gsLst>
                <a:gs pos="0">
                  <a:srgbClr val="0B2780"/>
                </a:gs>
                <a:gs pos="100000">
                  <a:srgbClr val="091D6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nvSpPr>
          <p:spPr>
            <a:xfrm>
              <a:off x="6908" y="6138"/>
              <a:ext cx="5778" cy="580"/>
            </a:xfrm>
            <a:prstGeom prst="rect">
              <a:avLst/>
            </a:prstGeom>
            <a:noFill/>
          </p:spPr>
          <p:txBody>
            <a:bodyPr wrap="square" rtlCol="0">
              <a:spAutoFit/>
            </a:bodyPr>
            <a:lstStyle/>
            <a:p>
              <a:pPr algn="ctr"/>
              <a:r>
                <a:rPr lang="zh-CN" b="1" dirty="0">
                  <a:solidFill>
                    <a:schemeClr val="bg1"/>
                  </a:solidFill>
                  <a:latin typeface="微软雅黑" panose="020B0503020204020204" charset="-122"/>
                  <a:ea typeface="微软雅黑" panose="020B0503020204020204" charset="-122"/>
                  <a:cs typeface="微软雅黑" panose="020B0503020204020204" charset="-122"/>
                </a:rPr>
                <a:t>群体智能</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课程调研</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第十四组</a:t>
              </a:r>
            </a:p>
          </p:txBody>
        </p:sp>
        <p:sp>
          <p:nvSpPr>
            <p:cNvPr id="32" name="椭圆 31"/>
            <p:cNvSpPr>
              <a:spLocks noChangeAspect="1"/>
            </p:cNvSpPr>
            <p:nvPr/>
          </p:nvSpPr>
          <p:spPr>
            <a:xfrm>
              <a:off x="6180" y="6137"/>
              <a:ext cx="567" cy="5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33" name="图片 32" descr="templates\docerresourceshop\icons\\343435383230363b343132373739303bcbd1cbf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 y="6222"/>
              <a:ext cx="397" cy="397"/>
            </a:xfrm>
            <a:prstGeom prst="rect">
              <a:avLst/>
            </a:prstGeom>
          </p:spPr>
        </p:pic>
      </p:gr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343595" y="252729"/>
            <a:ext cx="595675" cy="576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F3E67E0-348D-4A0D-8615-E07BCE4D081F}"/>
              </a:ext>
            </a:extLst>
          </p:cNvPr>
          <p:cNvPicPr>
            <a:picLocks noChangeAspect="1"/>
          </p:cNvPicPr>
          <p:nvPr/>
        </p:nvPicPr>
        <p:blipFill>
          <a:blip r:embed="rId12"/>
          <a:srcRect t="5274" r="46849"/>
          <a:stretch>
            <a:fillRect/>
          </a:stretch>
        </p:blipFill>
        <p:spPr>
          <a:xfrm>
            <a:off x="6921437" y="2051593"/>
            <a:ext cx="3503420" cy="3519262"/>
          </a:xfrm>
          <a:prstGeom prst="rect">
            <a:avLst/>
          </a:prstGeom>
        </p:spPr>
      </p:pic>
      <p:pic>
        <p:nvPicPr>
          <p:cNvPr id="10" name="图片 9">
            <a:extLst>
              <a:ext uri="{FF2B5EF4-FFF2-40B4-BE49-F238E27FC236}">
                <a16:creationId xmlns:a16="http://schemas.microsoft.com/office/drawing/2014/main" id="{4CEF9D08-78BF-43E6-A621-E2011942CA29}"/>
              </a:ext>
            </a:extLst>
          </p:cNvPr>
          <p:cNvPicPr>
            <a:picLocks noChangeAspect="1"/>
          </p:cNvPicPr>
          <p:nvPr/>
        </p:nvPicPr>
        <p:blipFill>
          <a:blip r:embed="rId13"/>
          <a:stretch>
            <a:fillRect/>
          </a:stretch>
        </p:blipFill>
        <p:spPr>
          <a:xfrm>
            <a:off x="1106353" y="2252246"/>
            <a:ext cx="4827538" cy="3067247"/>
          </a:xfrm>
          <a:prstGeom prst="rect">
            <a:avLst/>
          </a:prstGeom>
        </p:spPr>
      </p:pic>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0"/>
              </p:custDataLst>
            </p:nvPr>
          </p:nvSpPr>
          <p:spPr>
            <a:xfrm>
              <a:off x="4022" y="2749"/>
              <a:ext cx="4097"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最优解</a:t>
              </a:r>
              <a:endParaRPr lang="zh-CN" altLang="en-US" sz="2000" b="1" dirty="0">
                <a:solidFill>
                  <a:schemeClr val="bg1"/>
                </a:solidFill>
                <a:latin typeface="微软雅黑" panose="020B0503020204020204" charset="-122"/>
                <a:ea typeface="微软雅黑" panose="020B0503020204020204" charset="-122"/>
              </a:endParaRPr>
            </a:p>
          </p:txBody>
        </p:sp>
      </p:grpSp>
      <p:sp>
        <p:nvSpPr>
          <p:cNvPr id="11" name="圆角矩形 10"/>
          <p:cNvSpPr/>
          <p:nvPr>
            <p:custDataLst>
              <p:tags r:id="rId3"/>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7"/>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8"/>
              </p:custDataLst>
            </p:nvPr>
          </p:nvSpPr>
          <p:spPr>
            <a:xfrm>
              <a:off x="4025" y="2749"/>
              <a:ext cx="4091"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迭代过程</a:t>
              </a:r>
              <a:endParaRPr lang="zh-CN" altLang="en-US" sz="2000" b="1" dirty="0">
                <a:solidFill>
                  <a:schemeClr val="bg1"/>
                </a:solidFill>
                <a:latin typeface="微软雅黑" panose="020B0503020204020204" charset="-122"/>
                <a:ea typeface="微软雅黑" panose="020B0503020204020204" charset="-122"/>
              </a:endParaRPr>
            </a:p>
          </p:txBody>
        </p:sp>
      </p:gr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单机加权总延迟调度问题（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SMTWTP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Single-machine Weighted Total Delay Scheduling Problem</a:t>
            </a:r>
          </a:p>
        </p:txBody>
      </p:sp>
    </p:spTree>
    <p:extLst>
      <p:ext uri="{BB962C8B-B14F-4D97-AF65-F5344CB8AC3E}">
        <p14:creationId xmlns:p14="http://schemas.microsoft.com/office/powerpoint/2010/main" val="311152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5"/>
          <a:stretch>
            <a:fillRect/>
          </a:stretch>
        </p:blipFill>
        <p:spPr>
          <a:xfrm>
            <a:off x="2610569" y="3550920"/>
            <a:ext cx="3188970" cy="2037715"/>
          </a:xfrm>
          <a:prstGeom prst="rect">
            <a:avLst/>
          </a:prstGeom>
        </p:spPr>
      </p:pic>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2"/>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3"/>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数学模型</a:t>
              </a:r>
            </a:p>
          </p:txBody>
        </p:sp>
      </p:grpSp>
      <p:sp>
        <p:nvSpPr>
          <p:cNvPr id="11" name="圆角矩形 10"/>
          <p:cNvSpPr/>
          <p:nvPr>
            <p:custDataLst>
              <p:tags r:id="rId3"/>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10"/>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1"/>
              </p:custDataLst>
            </p:nvPr>
          </p:nvSpPr>
          <p:spPr>
            <a:xfrm>
              <a:off x="4025" y="2749"/>
              <a:ext cx="4091"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 实现</a:t>
              </a:r>
            </a:p>
          </p:txBody>
        </p:sp>
      </p:grpSp>
      <p:pic>
        <p:nvPicPr>
          <p:cNvPr id="7" name="图片 6"/>
          <p:cNvPicPr>
            <a:picLocks noChangeAspect="1"/>
          </p:cNvPicPr>
          <p:nvPr/>
        </p:nvPicPr>
        <p:blipFill>
          <a:blip r:embed="rId16">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广义分配问题（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GAP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Generalized Assignment Problem</a:t>
            </a:r>
          </a:p>
        </p:txBody>
      </p:sp>
      <p:sp>
        <p:nvSpPr>
          <p:cNvPr id="16" name="文本框 15"/>
          <p:cNvSpPr txBox="1"/>
          <p:nvPr>
            <p:custDataLst>
              <p:tags r:id="rId7"/>
            </p:custDataLst>
          </p:nvPr>
        </p:nvSpPr>
        <p:spPr>
          <a:xfrm>
            <a:off x="1198880" y="1918335"/>
            <a:ext cx="5009027" cy="3998834"/>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sym typeface="+mn-ea"/>
              </a:rPr>
              <a:t>目标函数</a:t>
            </a:r>
            <a:r>
              <a:rPr lang="zh-CN" altLang="en-US" b="1" dirty="0">
                <a:solidFill>
                  <a:schemeClr val="bg2">
                    <a:lumMod val="25000"/>
                  </a:schemeClr>
                </a:solidFill>
                <a:latin typeface="微软雅黑" panose="020B0503020204020204" charset="-122"/>
                <a:ea typeface="微软雅黑" panose="020B0503020204020204" charset="-122"/>
              </a:rPr>
              <a:t>：</a:t>
            </a: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tx1"/>
                </a:solidFill>
                <a:latin typeface="微软雅黑" panose="020B0503020204020204" charset="-122"/>
                <a:ea typeface="微软雅黑" panose="020B0503020204020204" charset="-122"/>
              </a:rPr>
              <a:t>约束条件：</a:t>
            </a: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tx1"/>
                </a:solidFill>
                <a:latin typeface="微软雅黑" panose="020B0503020204020204" charset="-122"/>
                <a:ea typeface="微软雅黑" panose="020B0503020204020204" charset="-122"/>
              </a:rPr>
              <a:t>资源容量限制</a:t>
            </a: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tx1"/>
                </a:solidFill>
                <a:latin typeface="微软雅黑" panose="020B0503020204020204" charset="-122"/>
                <a:ea typeface="微软雅黑" panose="020B0503020204020204" charset="-122"/>
              </a:rPr>
              <a:t>任务唯一性</a:t>
            </a: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tx1"/>
                </a:solidFill>
                <a:latin typeface="微软雅黑" panose="020B0503020204020204" charset="-122"/>
                <a:ea typeface="微软雅黑" panose="020B0503020204020204" charset="-122"/>
              </a:rPr>
              <a:t>二元变量</a:t>
            </a:r>
          </a:p>
        </p:txBody>
      </p:sp>
      <p:sp>
        <p:nvSpPr>
          <p:cNvPr id="18" name="文本框 17"/>
          <p:cNvSpPr txBox="1"/>
          <p:nvPr>
            <p:custDataLst>
              <p:tags r:id="rId8"/>
            </p:custDataLst>
          </p:nvPr>
        </p:nvSpPr>
        <p:spPr>
          <a:xfrm>
            <a:off x="6364792" y="1918335"/>
            <a:ext cx="4668520" cy="3789680"/>
          </a:xfrm>
          <a:prstGeom prst="rect">
            <a:avLst/>
          </a:prstGeom>
          <a:noFill/>
        </p:spPr>
        <p:txBody>
          <a:bodyPr wrap="square" rtlCol="0">
            <a:noAutofit/>
          </a:bodyPr>
          <a:lstStyle/>
          <a:p>
            <a:pPr marL="285750" indent="-285750">
              <a:lnSpc>
                <a:spcPct val="130000"/>
              </a:lnSpc>
              <a:spcBef>
                <a:spcPts val="0"/>
              </a:spcBef>
              <a:spcAft>
                <a:spcPts val="0"/>
              </a:spcAft>
              <a:buFont typeface="Arial" panose="020B0604020202020204" pitchFamily="34" charset="0"/>
              <a:buChar char="•"/>
            </a:pPr>
            <a:r>
              <a:rPr lang="zh-CN" altLang="en-US" dirty="0">
                <a:solidFill>
                  <a:schemeClr val="bg2">
                    <a:lumMod val="25000"/>
                  </a:schemeClr>
                </a:solidFill>
                <a:latin typeface="微软雅黑" panose="020B0503020204020204" charset="-122"/>
                <a:ea typeface="微软雅黑" panose="020B0503020204020204" charset="-122"/>
              </a:rPr>
              <a:t>将任务和代理表示为图中的节点，边表示可能的分配关系。</a:t>
            </a:r>
            <a:endParaRPr lang="en-US" altLang="zh-CN" dirty="0">
              <a:solidFill>
                <a:schemeClr val="bg2">
                  <a:lumMod val="25000"/>
                </a:schemeClr>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zh-CN" altLang="en-US" dirty="0">
                <a:solidFill>
                  <a:schemeClr val="bg2">
                    <a:lumMod val="25000"/>
                  </a:schemeClr>
                </a:solidFill>
                <a:latin typeface="微软雅黑" panose="020B0503020204020204" charset="-122"/>
                <a:ea typeface="微软雅黑" panose="020B0503020204020204" charset="-122"/>
              </a:rPr>
              <a:t>蚂蚁的路径对应一个完整的分配方案。</a:t>
            </a:r>
            <a:endParaRPr lang="en-US" altLang="zh-CN" dirty="0">
              <a:solidFill>
                <a:schemeClr val="bg2">
                  <a:lumMod val="25000"/>
                </a:schemeClr>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zh-CN" altLang="en-US" dirty="0">
                <a:solidFill>
                  <a:schemeClr val="bg2">
                    <a:lumMod val="25000"/>
                  </a:schemeClr>
                </a:solidFill>
                <a:latin typeface="微软雅黑" panose="020B0503020204020204" charset="-122"/>
                <a:ea typeface="微软雅黑" panose="020B0503020204020204" charset="-122"/>
              </a:rPr>
              <a:t>启发式信息设计：优先选择低成本且资源占用少的分配。</a:t>
            </a:r>
            <a:endParaRPr lang="en-US" altLang="zh-CN" dirty="0">
              <a:solidFill>
                <a:schemeClr val="bg2">
                  <a:lumMod val="25000"/>
                </a:schemeClr>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endParaRPr lang="en-US" altLang="zh-CN" dirty="0">
              <a:solidFill>
                <a:schemeClr val="bg2">
                  <a:lumMod val="25000"/>
                </a:schemeClr>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endParaRPr lang="en-US" altLang="zh-CN" dirty="0">
              <a:solidFill>
                <a:schemeClr val="bg2">
                  <a:lumMod val="25000"/>
                </a:schemeClr>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zh-CN" altLang="en-US" dirty="0">
                <a:solidFill>
                  <a:schemeClr val="bg2">
                    <a:lumMod val="25000"/>
                  </a:schemeClr>
                </a:solidFill>
                <a:latin typeface="微软雅黑" panose="020B0503020204020204" charset="-122"/>
                <a:ea typeface="微软雅黑" panose="020B0503020204020204" charset="-122"/>
              </a:rPr>
              <a:t>可行邻域仅包含满足资源约束的代理。</a:t>
            </a:r>
          </a:p>
        </p:txBody>
      </p:sp>
      <p:pic>
        <p:nvPicPr>
          <p:cNvPr id="17" name="图片 16"/>
          <p:cNvPicPr>
            <a:picLocks noChangeAspect="1"/>
          </p:cNvPicPr>
          <p:nvPr>
            <p:custDataLst>
              <p:tags r:id="rId9"/>
            </p:custDataLst>
          </p:nvPr>
        </p:nvPicPr>
        <p:blipFill>
          <a:blip r:embed="rId17"/>
          <a:stretch>
            <a:fillRect/>
          </a:stretch>
        </p:blipFill>
        <p:spPr>
          <a:xfrm>
            <a:off x="2102802" y="2303145"/>
            <a:ext cx="2834640" cy="808355"/>
          </a:xfrm>
          <a:prstGeom prst="rect">
            <a:avLst/>
          </a:prstGeom>
        </p:spPr>
      </p:pic>
      <p:pic>
        <p:nvPicPr>
          <p:cNvPr id="22" name="图片 21"/>
          <p:cNvPicPr>
            <a:picLocks noChangeAspect="1"/>
          </p:cNvPicPr>
          <p:nvPr/>
        </p:nvPicPr>
        <p:blipFill>
          <a:blip r:embed="rId18"/>
          <a:stretch>
            <a:fillRect/>
          </a:stretch>
        </p:blipFill>
        <p:spPr>
          <a:xfrm>
            <a:off x="7850603" y="3828198"/>
            <a:ext cx="1648137" cy="562931"/>
          </a:xfrm>
          <a:prstGeom prst="rect">
            <a:avLst/>
          </a:prstGeom>
        </p:spPr>
      </p:pic>
      <p:pic>
        <p:nvPicPr>
          <p:cNvPr id="23" name="图片 22"/>
          <p:cNvPicPr>
            <a:picLocks noChangeAspect="1"/>
          </p:cNvPicPr>
          <p:nvPr/>
        </p:nvPicPr>
        <p:blipFill>
          <a:blip r:embed="rId19"/>
          <a:stretch>
            <a:fillRect/>
          </a:stretch>
        </p:blipFill>
        <p:spPr>
          <a:xfrm>
            <a:off x="6673729" y="4905553"/>
            <a:ext cx="3997622" cy="6351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027549D-20AE-498B-BD5F-176874B7F971}"/>
              </a:ext>
            </a:extLst>
          </p:cNvPr>
          <p:cNvPicPr>
            <a:picLocks noChangeAspect="1"/>
          </p:cNvPicPr>
          <p:nvPr/>
        </p:nvPicPr>
        <p:blipFill>
          <a:blip r:embed="rId12"/>
          <a:srcRect t="2344" r="5134"/>
          <a:stretch>
            <a:fillRect/>
          </a:stretch>
        </p:blipFill>
        <p:spPr>
          <a:xfrm>
            <a:off x="6974492" y="2143125"/>
            <a:ext cx="3397310" cy="3263475"/>
          </a:xfrm>
          <a:prstGeom prst="rect">
            <a:avLst/>
          </a:prstGeom>
        </p:spPr>
      </p:pic>
      <p:pic>
        <p:nvPicPr>
          <p:cNvPr id="10" name="图片 9">
            <a:extLst>
              <a:ext uri="{FF2B5EF4-FFF2-40B4-BE49-F238E27FC236}">
                <a16:creationId xmlns:a16="http://schemas.microsoft.com/office/drawing/2014/main" id="{95BE7EFA-BD9A-47A9-A3C6-7713495BBCD2}"/>
              </a:ext>
            </a:extLst>
          </p:cNvPr>
          <p:cNvPicPr>
            <a:picLocks noChangeAspect="1"/>
          </p:cNvPicPr>
          <p:nvPr/>
        </p:nvPicPr>
        <p:blipFill>
          <a:blip r:embed="rId13"/>
          <a:stretch>
            <a:fillRect/>
          </a:stretch>
        </p:blipFill>
        <p:spPr>
          <a:xfrm>
            <a:off x="1972452" y="1986691"/>
            <a:ext cx="3263586" cy="3584164"/>
          </a:xfrm>
          <a:prstGeom prst="rect">
            <a:avLst/>
          </a:prstGeom>
        </p:spPr>
      </p:pic>
      <p:sp>
        <p:nvSpPr>
          <p:cNvPr id="17" name="圆角矩形 16">
            <a:extLst>
              <a:ext uri="{FF2B5EF4-FFF2-40B4-BE49-F238E27FC236}">
                <a16:creationId xmlns:a16="http://schemas.microsoft.com/office/drawing/2014/main" id="{05223F87-BE80-6C49-6CCA-57B79054E0EC}"/>
              </a:ext>
            </a:extLst>
          </p:cNvPr>
          <p:cNvSpPr/>
          <p:nvPr>
            <p:custDataLst>
              <p:tags r:id="rId1"/>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a:extLst>
              <a:ext uri="{FF2B5EF4-FFF2-40B4-BE49-F238E27FC236}">
                <a16:creationId xmlns:a16="http://schemas.microsoft.com/office/drawing/2014/main" id="{929981C2-33C1-2D4F-8CB4-2941EA751CC2}"/>
              </a:ext>
            </a:extLst>
          </p:cNvPr>
          <p:cNvSpPr/>
          <p:nvPr>
            <p:custDataLst>
              <p:tags r:id="rId2"/>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nvGrpSpPr>
          <p:cNvPr id="6" name="组合 5"/>
          <p:cNvGrpSpPr/>
          <p:nvPr>
            <p:custDataLst>
              <p:tags r:id="rId3"/>
            </p:custDataLst>
          </p:nvPr>
        </p:nvGrpSpPr>
        <p:grpSpPr>
          <a:xfrm>
            <a:off x="2219325" y="1287145"/>
            <a:ext cx="2601595" cy="576580"/>
            <a:chOff x="4022" y="2609"/>
            <a:chExt cx="4097" cy="908"/>
          </a:xfrm>
        </p:grpSpPr>
        <p:sp>
          <p:nvSpPr>
            <p:cNvPr id="3" name="圆角矩形 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0"/>
              </p:custDataLst>
            </p:nvPr>
          </p:nvSpPr>
          <p:spPr>
            <a:xfrm>
              <a:off x="4022" y="2749"/>
              <a:ext cx="4097" cy="630"/>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 解</a:t>
              </a:r>
              <a:endParaRPr lang="en-US" altLang="zh-CN" sz="2000" b="1" dirty="0">
                <a:solidFill>
                  <a:schemeClr val="bg1"/>
                </a:solidFill>
                <a:latin typeface="微软雅黑" panose="020B0503020204020204" charset="-122"/>
                <a:ea typeface="微软雅黑" panose="020B0503020204020204" charset="-122"/>
              </a:endParaRPr>
            </a:p>
          </p:txBody>
        </p:sp>
      </p:grpSp>
      <p:grpSp>
        <p:nvGrpSpPr>
          <p:cNvPr id="12" name="组合 11"/>
          <p:cNvGrpSpPr/>
          <p:nvPr>
            <p:custDataLst>
              <p:tags r:id="rId4"/>
            </p:custDataLst>
          </p:nvPr>
        </p:nvGrpSpPr>
        <p:grpSpPr>
          <a:xfrm>
            <a:off x="7372985" y="1287145"/>
            <a:ext cx="2600325" cy="796925"/>
            <a:chOff x="4023" y="2609"/>
            <a:chExt cx="4095" cy="1255"/>
          </a:xfrm>
        </p:grpSpPr>
        <p:sp>
          <p:nvSpPr>
            <p:cNvPr id="13" name="圆角矩形 12"/>
            <p:cNvSpPr/>
            <p:nvPr>
              <p:custDataLst>
                <p:tags r:id="rId7"/>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8"/>
              </p:custDataLst>
            </p:nvPr>
          </p:nvSpPr>
          <p:spPr>
            <a:xfrm>
              <a:off x="4025" y="2749"/>
              <a:ext cx="4091" cy="1115"/>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迭代过程</a:t>
              </a:r>
              <a:endParaRPr lang="en-US" altLang="zh-CN" sz="2000" b="1">
                <a:solidFill>
                  <a:schemeClr val="bg1"/>
                </a:solidFill>
                <a:latin typeface="微软雅黑" panose="020B0503020204020204" charset="-122"/>
                <a:ea typeface="微软雅黑" panose="020B0503020204020204" charset="-122"/>
              </a:endParaRPr>
            </a:p>
            <a:p>
              <a:pPr algn="ctr"/>
              <a:endParaRPr lang="zh-CN" altLang="en-US" sz="2000" b="1" dirty="0">
                <a:solidFill>
                  <a:schemeClr val="bg1"/>
                </a:solidFill>
                <a:latin typeface="微软雅黑" panose="020B0503020204020204" charset="-122"/>
                <a:ea typeface="微软雅黑" panose="020B0503020204020204" charset="-122"/>
              </a:endParaRPr>
            </a:p>
          </p:txBody>
        </p:sp>
      </p:gr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广义分配问题（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GAP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Generalized Assignment Problem</a:t>
            </a:r>
          </a:p>
        </p:txBody>
      </p:sp>
    </p:spTree>
    <p:extLst>
      <p:ext uri="{BB962C8B-B14F-4D97-AF65-F5344CB8AC3E}">
        <p14:creationId xmlns:p14="http://schemas.microsoft.com/office/powerpoint/2010/main" val="1980056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a:extLst>
              <a:ext uri="{FF2B5EF4-FFF2-40B4-BE49-F238E27FC236}">
                <a16:creationId xmlns:a16="http://schemas.microsoft.com/office/drawing/2014/main" id="{8A313C41-5C44-E341-57B6-01DA251F0153}"/>
              </a:ext>
            </a:extLst>
          </p:cNvPr>
          <p:cNvSpPr/>
          <p:nvPr>
            <p:custDataLst>
              <p:tags r:id="rId1"/>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a:extLst>
              <a:ext uri="{FF2B5EF4-FFF2-40B4-BE49-F238E27FC236}">
                <a16:creationId xmlns:a16="http://schemas.microsoft.com/office/drawing/2014/main" id="{8B526535-E43F-E578-DD6C-6E95E0D59D47}"/>
              </a:ext>
            </a:extLst>
          </p:cNvPr>
          <p:cNvSpPr/>
          <p:nvPr>
            <p:custDataLst>
              <p:tags r:id="rId2"/>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nvGrpSpPr>
          <p:cNvPr id="6" name="组合 5"/>
          <p:cNvGrpSpPr/>
          <p:nvPr>
            <p:custDataLst>
              <p:tags r:id="rId3"/>
            </p:custDataLst>
          </p:nvPr>
        </p:nvGrpSpPr>
        <p:grpSpPr>
          <a:xfrm>
            <a:off x="2219325" y="1287145"/>
            <a:ext cx="2601595" cy="576580"/>
            <a:chOff x="4022" y="2609"/>
            <a:chExt cx="4097" cy="908"/>
          </a:xfrm>
        </p:grpSpPr>
        <p:sp>
          <p:nvSpPr>
            <p:cNvPr id="3" name="圆角矩形 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2"/>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问题定义</a:t>
              </a:r>
            </a:p>
          </p:txBody>
        </p:sp>
      </p:gr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0"/>
              </p:custDataLst>
            </p:nvPr>
          </p:nvSpPr>
          <p:spPr>
            <a:xfrm>
              <a:off x="4025" y="2749"/>
              <a:ext cx="4091"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 实现</a:t>
              </a:r>
            </a:p>
          </p:txBody>
        </p:sp>
      </p:gr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集合覆盖问题（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SCP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Set Cover Problem</a:t>
            </a:r>
          </a:p>
        </p:txBody>
      </p:sp>
      <p:sp>
        <p:nvSpPr>
          <p:cNvPr id="16" name="文本框 15"/>
          <p:cNvSpPr txBox="1"/>
          <p:nvPr>
            <p:custDataLst>
              <p:tags r:id="rId7"/>
            </p:custDataLst>
          </p:nvPr>
        </p:nvSpPr>
        <p:spPr>
          <a:xfrm>
            <a:off x="1126789" y="1928229"/>
            <a:ext cx="4890770" cy="2760947"/>
          </a:xfrm>
          <a:prstGeom prst="rect">
            <a:avLst/>
          </a:prstGeom>
          <a:noFill/>
        </p:spPr>
        <p:txBody>
          <a:bodyPr wrap="square" rtlCol="0">
            <a:noAutofit/>
          </a:bodyPr>
          <a:lstStyle/>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给定一个 </a:t>
            </a:r>
            <a:r>
              <a:rPr lang="en-US" altLang="zh-CN" dirty="0" err="1">
                <a:solidFill>
                  <a:schemeClr val="bg2">
                    <a:lumMod val="25000"/>
                  </a:schemeClr>
                </a:solidFill>
                <a:latin typeface="微软雅黑" panose="020B0503020204020204" charset="-122"/>
                <a:ea typeface="微软雅黑" panose="020B0503020204020204" charset="-122"/>
              </a:rPr>
              <a:t>m</a:t>
            </a:r>
            <a:r>
              <a:rPr lang="en-US" altLang="en-US" dirty="0" err="1">
                <a:solidFill>
                  <a:schemeClr val="bg2">
                    <a:lumMod val="25000"/>
                  </a:schemeClr>
                </a:solidFill>
                <a:latin typeface="微软雅黑" panose="020B0503020204020204" charset="-122"/>
                <a:ea typeface="微软雅黑" panose="020B0503020204020204" charset="-122"/>
              </a:rPr>
              <a:t>×</a:t>
            </a:r>
            <a:r>
              <a:rPr lang="en-US" altLang="zh-CN" dirty="0" err="1">
                <a:solidFill>
                  <a:schemeClr val="bg2">
                    <a:lumMod val="25000"/>
                  </a:schemeClr>
                </a:solidFill>
                <a:latin typeface="微软雅黑" panose="020B0503020204020204" charset="-122"/>
                <a:ea typeface="微软雅黑" panose="020B0503020204020204" charset="-122"/>
              </a:rPr>
              <a:t>n</a:t>
            </a:r>
            <a:r>
              <a:rPr lang="zh-CN" altLang="en-US" dirty="0">
                <a:solidFill>
                  <a:schemeClr val="bg2">
                    <a:lumMod val="25000"/>
                  </a:schemeClr>
                </a:solidFill>
                <a:latin typeface="微软雅黑" panose="020B0503020204020204" charset="-122"/>
                <a:ea typeface="微软雅黑" panose="020B0503020204020204" charset="-122"/>
              </a:rPr>
              <a:t> 的 </a:t>
            </a:r>
            <a:r>
              <a:rPr lang="en-US" altLang="zh-CN" dirty="0">
                <a:solidFill>
                  <a:schemeClr val="bg2">
                    <a:lumMod val="25000"/>
                  </a:schemeClr>
                </a:solidFill>
                <a:latin typeface="微软雅黑" panose="020B0503020204020204" charset="-122"/>
                <a:ea typeface="微软雅黑" panose="020B0503020204020204" charset="-122"/>
              </a:rPr>
              <a:t>0-1</a:t>
            </a:r>
            <a:r>
              <a:rPr lang="zh-CN" altLang="en-US" dirty="0">
                <a:solidFill>
                  <a:schemeClr val="bg2">
                    <a:lumMod val="25000"/>
                  </a:schemeClr>
                </a:solidFill>
                <a:latin typeface="微软雅黑" panose="020B0503020204020204" charset="-122"/>
                <a:ea typeface="微软雅黑" panose="020B0503020204020204" charset="-122"/>
              </a:rPr>
              <a:t> 矩阵 </a:t>
            </a:r>
            <a:r>
              <a:rPr lang="en-US" altLang="zh-CN" dirty="0">
                <a:solidFill>
                  <a:schemeClr val="bg2">
                    <a:lumMod val="25000"/>
                  </a:schemeClr>
                </a:solidFill>
                <a:latin typeface="微软雅黑" panose="020B0503020204020204" charset="-122"/>
                <a:ea typeface="微软雅黑" panose="020B0503020204020204" charset="-122"/>
              </a:rPr>
              <a:t>A=(a</a:t>
            </a:r>
            <a:r>
              <a:rPr lang="en-US" altLang="zh-CN" baseline="-25000" dirty="0">
                <a:solidFill>
                  <a:schemeClr val="bg2">
                    <a:lumMod val="25000"/>
                  </a:schemeClr>
                </a:solidFill>
                <a:latin typeface="微软雅黑" panose="020B0503020204020204" charset="-122"/>
                <a:ea typeface="微软雅黑" panose="020B0503020204020204" charset="-122"/>
              </a:rPr>
              <a:t>ij</a:t>
            </a:r>
            <a:r>
              <a:rPr lang="en-US" altLang="zh-CN" dirty="0">
                <a:solidFill>
                  <a:schemeClr val="bg2">
                    <a:lumMod val="25000"/>
                  </a:schemeClr>
                </a:solidFill>
                <a:latin typeface="微软雅黑" panose="020B0503020204020204" charset="-122"/>
                <a:ea typeface="微软雅黑" panose="020B0503020204020204" charset="-122"/>
              </a:rPr>
              <a:t>)</a:t>
            </a:r>
            <a:r>
              <a:rPr lang="zh-CN" altLang="en-US" dirty="0">
                <a:solidFill>
                  <a:schemeClr val="bg2">
                    <a:lumMod val="25000"/>
                  </a:schemeClr>
                </a:solidFill>
                <a:latin typeface="微软雅黑" panose="020B0503020204020204" charset="-122"/>
                <a:ea typeface="微软雅黑" panose="020B0503020204020204" charset="-122"/>
              </a:rPr>
              <a:t>，每列 </a:t>
            </a:r>
            <a:r>
              <a:rPr lang="en-US" altLang="zh-CN" dirty="0">
                <a:solidFill>
                  <a:schemeClr val="bg2">
                    <a:lumMod val="25000"/>
                  </a:schemeClr>
                </a:solidFill>
                <a:latin typeface="微软雅黑" panose="020B0503020204020204" charset="-122"/>
                <a:ea typeface="微软雅黑" panose="020B0503020204020204" charset="-122"/>
              </a:rPr>
              <a:t>j</a:t>
            </a:r>
            <a:r>
              <a:rPr lang="zh-CN" altLang="en-US" dirty="0">
                <a:solidFill>
                  <a:schemeClr val="bg2">
                    <a:lumMod val="25000"/>
                  </a:schemeClr>
                </a:solidFill>
                <a:latin typeface="微软雅黑" panose="020B0503020204020204" charset="-122"/>
                <a:ea typeface="微软雅黑" panose="020B0503020204020204" charset="-122"/>
              </a:rPr>
              <a:t> 有成本 </a:t>
            </a:r>
            <a:r>
              <a:rPr lang="en-US" altLang="zh-CN" dirty="0">
                <a:solidFill>
                  <a:schemeClr val="bg2">
                    <a:lumMod val="25000"/>
                  </a:schemeClr>
                </a:solidFill>
                <a:latin typeface="微软雅黑" panose="020B0503020204020204" charset="-122"/>
                <a:ea typeface="微软雅黑" panose="020B0503020204020204" charset="-122"/>
              </a:rPr>
              <a:t>b</a:t>
            </a:r>
            <a:r>
              <a:rPr lang="zh-CN" altLang="en-US" dirty="0">
                <a:solidFill>
                  <a:schemeClr val="bg2">
                    <a:lumMod val="25000"/>
                  </a:schemeClr>
                </a:solidFill>
                <a:latin typeface="微软雅黑" panose="020B0503020204020204" charset="-122"/>
                <a:ea typeface="微软雅黑" panose="020B0503020204020204" charset="-122"/>
              </a:rPr>
              <a:t>。若 </a:t>
            </a:r>
            <a:r>
              <a:rPr lang="en-US" altLang="zh-CN" dirty="0" err="1">
                <a:solidFill>
                  <a:schemeClr val="bg2">
                    <a:lumMod val="25000"/>
                  </a:schemeClr>
                </a:solidFill>
                <a:latin typeface="微软雅黑" panose="020B0503020204020204" charset="-122"/>
                <a:ea typeface="微软雅黑" panose="020B0503020204020204" charset="-122"/>
              </a:rPr>
              <a:t>a</a:t>
            </a:r>
            <a:r>
              <a:rPr lang="en-US" altLang="zh-CN" baseline="-25000" dirty="0" err="1">
                <a:solidFill>
                  <a:schemeClr val="bg2">
                    <a:lumMod val="25000"/>
                  </a:schemeClr>
                </a:solidFill>
                <a:latin typeface="微软雅黑" panose="020B0503020204020204" charset="-122"/>
                <a:ea typeface="微软雅黑" panose="020B0503020204020204" charset="-122"/>
              </a:rPr>
              <a:t>ij</a:t>
            </a:r>
            <a:r>
              <a:rPr lang="en-US" altLang="zh-CN" dirty="0">
                <a:solidFill>
                  <a:schemeClr val="bg2">
                    <a:lumMod val="25000"/>
                  </a:schemeClr>
                </a:solidFill>
                <a:latin typeface="微软雅黑" panose="020B0503020204020204" charset="-122"/>
                <a:ea typeface="微软雅黑" panose="020B0503020204020204" charset="-122"/>
              </a:rPr>
              <a:t>=1</a:t>
            </a:r>
            <a:r>
              <a:rPr lang="zh-CN" altLang="en-US" dirty="0">
                <a:solidFill>
                  <a:schemeClr val="bg2">
                    <a:lumMod val="25000"/>
                  </a:schemeClr>
                </a:solidFill>
                <a:latin typeface="微软雅黑" panose="020B0503020204020204" charset="-122"/>
                <a:ea typeface="微软雅黑" panose="020B0503020204020204" charset="-122"/>
              </a:rPr>
              <a:t>，则列 </a:t>
            </a:r>
            <a:r>
              <a:rPr lang="en-US" altLang="zh-CN" dirty="0">
                <a:solidFill>
                  <a:schemeClr val="bg2">
                    <a:lumMod val="25000"/>
                  </a:schemeClr>
                </a:solidFill>
                <a:latin typeface="微软雅黑" panose="020B0503020204020204" charset="-122"/>
                <a:ea typeface="微软雅黑" panose="020B0503020204020204" charset="-122"/>
              </a:rPr>
              <a:t>j</a:t>
            </a:r>
            <a:r>
              <a:rPr lang="zh-CN" altLang="en-US" dirty="0">
                <a:solidFill>
                  <a:schemeClr val="bg2">
                    <a:lumMod val="25000"/>
                  </a:schemeClr>
                </a:solidFill>
                <a:latin typeface="微软雅黑" panose="020B0503020204020204" charset="-122"/>
                <a:ea typeface="微软雅黑" panose="020B0503020204020204" charset="-122"/>
              </a:rPr>
              <a:t> 覆盖行 </a:t>
            </a:r>
            <a:r>
              <a:rPr lang="en-US" altLang="zh-CN" dirty="0" err="1">
                <a:solidFill>
                  <a:schemeClr val="bg2">
                    <a:lumMod val="25000"/>
                  </a:schemeClr>
                </a:solidFill>
                <a:latin typeface="微软雅黑" panose="020B0503020204020204" charset="-122"/>
                <a:ea typeface="微软雅黑" panose="020B0503020204020204" charset="-122"/>
              </a:rPr>
              <a:t>i</a:t>
            </a:r>
            <a:r>
              <a:rPr lang="zh-CN" altLang="en-US" dirty="0">
                <a:solidFill>
                  <a:schemeClr val="bg2">
                    <a:lumMod val="25000"/>
                  </a:schemeClr>
                </a:solidFill>
                <a:latin typeface="微软雅黑" panose="020B0503020204020204" charset="-122"/>
                <a:ea typeface="微软雅黑" panose="020B0503020204020204" charset="-122"/>
              </a:rPr>
              <a:t>。目标是以最小总成本选择列的子集，覆盖所有行。</a:t>
            </a: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目标函数：</a:t>
            </a:r>
          </a:p>
          <a:p>
            <a:pPr>
              <a:lnSpc>
                <a:spcPct val="130000"/>
              </a:lnSpc>
              <a:spcBef>
                <a:spcPts val="0"/>
              </a:spcBef>
              <a:spcAft>
                <a:spcPts val="0"/>
              </a:spcAft>
            </a:pPr>
            <a:endParaRPr lang="zh-CN" altLang="en-US" b="1"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tx1"/>
                </a:solidFill>
                <a:latin typeface="微软雅黑" panose="020B0503020204020204" charset="-122"/>
                <a:ea typeface="微软雅黑" panose="020B0503020204020204" charset="-122"/>
              </a:rPr>
              <a:t>约束条件：</a:t>
            </a:r>
            <a:endParaRPr lang="zh-CN" altLang="en-US" dirty="0">
              <a:solidFill>
                <a:schemeClr val="tx1"/>
              </a:solidFill>
              <a:latin typeface="微软雅黑" panose="020B0503020204020204" charset="-122"/>
              <a:ea typeface="微软雅黑" panose="020B0503020204020204" charset="-122"/>
            </a:endParaRPr>
          </a:p>
        </p:txBody>
      </p:sp>
      <p:sp>
        <p:nvSpPr>
          <p:cNvPr id="18" name="文本框 17"/>
          <p:cNvSpPr txBox="1"/>
          <p:nvPr>
            <p:custDataLst>
              <p:tags r:id="rId8"/>
            </p:custDataLst>
          </p:nvPr>
        </p:nvSpPr>
        <p:spPr>
          <a:xfrm>
            <a:off x="6304504" y="1908287"/>
            <a:ext cx="4834666" cy="3998595"/>
          </a:xfrm>
          <a:prstGeom prst="rect">
            <a:avLst/>
          </a:prstGeom>
          <a:noFill/>
        </p:spPr>
        <p:txBody>
          <a:bodyPr wrap="square" rtlCol="0">
            <a:noAutofit/>
          </a:bodyPr>
          <a:lstStyle/>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1.</a:t>
            </a:r>
            <a:r>
              <a:rPr lang="zh-CN" altLang="en-US"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rPr>
              <a:t>解构造过程</a:t>
            </a:r>
          </a:p>
          <a:p>
            <a:pPr marL="285750" indent="-285750">
              <a:lnSpc>
                <a:spcPct val="130000"/>
              </a:lnSpc>
              <a:spcBef>
                <a:spcPts val="0"/>
              </a:spcBef>
              <a:spcAft>
                <a:spcPts val="0"/>
              </a:spcAft>
              <a:buFont typeface="Arial" panose="020B0604020202020204" pitchFamily="34" charset="0"/>
              <a:buChar char="•"/>
            </a:pPr>
            <a:r>
              <a:rPr lang="zh-CN" altLang="en-US" dirty="0">
                <a:solidFill>
                  <a:schemeClr val="bg2">
                    <a:lumMod val="25000"/>
                  </a:schemeClr>
                </a:solidFill>
                <a:latin typeface="微软雅黑" panose="020B0503020204020204" charset="-122"/>
                <a:ea typeface="微软雅黑" panose="020B0503020204020204" charset="-122"/>
              </a:rPr>
              <a:t>每只蚂蚁从空解开始，逐步选择未覆盖行的列，直到所有行被覆盖。列选择概率：</a:t>
            </a: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2.</a:t>
            </a:r>
            <a:r>
              <a:rPr lang="zh-CN" altLang="en-US" b="1" dirty="0">
                <a:solidFill>
                  <a:schemeClr val="bg2">
                    <a:lumMod val="25000"/>
                  </a:schemeClr>
                </a:solidFill>
                <a:latin typeface="微软雅黑" panose="020B0503020204020204" charset="-122"/>
                <a:ea typeface="微软雅黑" panose="020B0503020204020204" charset="-122"/>
                <a:sym typeface="+mn-ea"/>
              </a:rPr>
              <a:t> </a:t>
            </a:r>
            <a:r>
              <a:rPr lang="zh-CN" altLang="en-US" b="1" dirty="0">
                <a:solidFill>
                  <a:schemeClr val="bg2">
                    <a:lumMod val="25000"/>
                  </a:schemeClr>
                </a:solidFill>
                <a:latin typeface="微软雅黑" panose="020B0503020204020204" charset="-122"/>
                <a:ea typeface="微软雅黑" panose="020B0503020204020204" charset="-122"/>
              </a:rPr>
              <a:t>启发式信息设计</a:t>
            </a:r>
            <a:endParaRPr lang="zh-CN" altLang="en-US" dirty="0">
              <a:solidFill>
                <a:schemeClr val="bg2">
                  <a:lumMod val="25000"/>
                </a:schemeClr>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zh-CN" altLang="en-US" dirty="0">
                <a:solidFill>
                  <a:schemeClr val="bg2">
                    <a:lumMod val="25000"/>
                  </a:schemeClr>
                </a:solidFill>
                <a:latin typeface="微软雅黑" panose="020B0503020204020204" charset="-122"/>
                <a:ea typeface="微软雅黑" panose="020B0503020204020204" charset="-122"/>
                <a:sym typeface="+mn-ea"/>
              </a:rPr>
              <a:t>静态启发式</a:t>
            </a: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sym typeface="+mn-ea"/>
              </a:rPr>
              <a:t>（基于列成本）</a:t>
            </a:r>
          </a:p>
          <a:p>
            <a:pPr marL="285750" indent="-285750">
              <a:lnSpc>
                <a:spcPct val="130000"/>
              </a:lnSpc>
              <a:spcBef>
                <a:spcPts val="0"/>
              </a:spcBef>
              <a:spcAft>
                <a:spcPts val="0"/>
              </a:spcAft>
              <a:buFont typeface="Arial" panose="020B0604020202020204" pitchFamily="34" charset="0"/>
              <a:buChar char="•"/>
            </a:pPr>
            <a:r>
              <a:rPr lang="zh-CN" altLang="en-US" dirty="0">
                <a:solidFill>
                  <a:schemeClr val="bg2">
                    <a:lumMod val="25000"/>
                  </a:schemeClr>
                </a:solidFill>
                <a:latin typeface="微软雅黑" panose="020B0503020204020204" charset="-122"/>
                <a:ea typeface="微软雅黑" panose="020B0503020204020204" charset="-122"/>
                <a:sym typeface="+mn-ea"/>
              </a:rPr>
              <a:t>动态启发式</a:t>
            </a:r>
            <a:r>
              <a:rPr lang="en-US" altLang="zh-CN"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rPr>
              <a:t>（</a:t>
            </a:r>
            <a:r>
              <a:rPr lang="en-US" altLang="zh-CN" dirty="0">
                <a:solidFill>
                  <a:schemeClr val="bg2">
                    <a:lumMod val="25000"/>
                  </a:schemeClr>
                </a:solidFill>
                <a:latin typeface="微软雅黑" panose="020B0503020204020204" charset="-122"/>
                <a:ea typeface="微软雅黑" panose="020B0503020204020204" charset="-122"/>
              </a:rPr>
              <a:t>e</a:t>
            </a:r>
            <a:r>
              <a:rPr lang="en-US" altLang="zh-CN" baseline="-25000" dirty="0">
                <a:solidFill>
                  <a:schemeClr val="bg2">
                    <a:lumMod val="25000"/>
                  </a:schemeClr>
                </a:solidFill>
                <a:latin typeface="微软雅黑" panose="020B0503020204020204" charset="-122"/>
                <a:ea typeface="微软雅黑" panose="020B0503020204020204" charset="-122"/>
              </a:rPr>
              <a:t>i</a:t>
            </a:r>
            <a:r>
              <a:rPr lang="zh-CN" altLang="en-US" dirty="0">
                <a:solidFill>
                  <a:schemeClr val="bg2">
                    <a:lumMod val="25000"/>
                  </a:schemeClr>
                </a:solidFill>
                <a:latin typeface="微软雅黑" panose="020B0503020204020204" charset="-122"/>
                <a:ea typeface="微软雅黑" panose="020B0503020204020204" charset="-122"/>
              </a:rPr>
              <a:t>为当前列新增覆盖行数）</a:t>
            </a:r>
          </a:p>
          <a:p>
            <a:pPr>
              <a:lnSpc>
                <a:spcPct val="13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sym typeface="+mn-ea"/>
              </a:rPr>
              <a:t>3.</a:t>
            </a:r>
            <a:r>
              <a:rPr lang="zh-CN" altLang="en-US" b="1" dirty="0">
                <a:solidFill>
                  <a:schemeClr val="bg2">
                    <a:lumMod val="25000"/>
                  </a:schemeClr>
                </a:solidFill>
                <a:latin typeface="微软雅黑" panose="020B0503020204020204" charset="-122"/>
                <a:ea typeface="微软雅黑" panose="020B0503020204020204" charset="-122"/>
                <a:sym typeface="+mn-ea"/>
              </a:rPr>
              <a:t> 后处理优化与信息素更新</a:t>
            </a: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15"/>
          <a:stretch>
            <a:fillRect/>
          </a:stretch>
        </p:blipFill>
        <p:spPr>
          <a:xfrm>
            <a:off x="2294554" y="3240106"/>
            <a:ext cx="2555240" cy="809625"/>
          </a:xfrm>
          <a:prstGeom prst="rect">
            <a:avLst/>
          </a:prstGeom>
        </p:spPr>
      </p:pic>
      <p:pic>
        <p:nvPicPr>
          <p:cNvPr id="15" name="图片 14"/>
          <p:cNvPicPr>
            <a:picLocks noChangeAspect="1"/>
          </p:cNvPicPr>
          <p:nvPr/>
        </p:nvPicPr>
        <p:blipFill>
          <a:blip r:embed="rId16"/>
          <a:stretch>
            <a:fillRect/>
          </a:stretch>
        </p:blipFill>
        <p:spPr>
          <a:xfrm>
            <a:off x="2294554" y="4188478"/>
            <a:ext cx="3526155" cy="1382395"/>
          </a:xfrm>
          <a:prstGeom prst="rect">
            <a:avLst/>
          </a:prstGeom>
        </p:spPr>
      </p:pic>
      <p:pic>
        <p:nvPicPr>
          <p:cNvPr id="19" name="图片 18"/>
          <p:cNvPicPr>
            <a:picLocks noChangeAspect="1"/>
          </p:cNvPicPr>
          <p:nvPr/>
        </p:nvPicPr>
        <p:blipFill>
          <a:blip r:embed="rId17"/>
          <a:stretch>
            <a:fillRect/>
          </a:stretch>
        </p:blipFill>
        <p:spPr>
          <a:xfrm>
            <a:off x="6659426" y="3034672"/>
            <a:ext cx="4293277" cy="684371"/>
          </a:xfrm>
          <a:prstGeom prst="rect">
            <a:avLst/>
          </a:prstGeom>
        </p:spPr>
      </p:pic>
      <p:pic>
        <p:nvPicPr>
          <p:cNvPr id="20" name="图片 19"/>
          <p:cNvPicPr>
            <a:picLocks noChangeAspect="1"/>
          </p:cNvPicPr>
          <p:nvPr/>
        </p:nvPicPr>
        <p:blipFill>
          <a:blip r:embed="rId18"/>
          <a:stretch>
            <a:fillRect/>
          </a:stretch>
        </p:blipFill>
        <p:spPr>
          <a:xfrm>
            <a:off x="7857072" y="4112585"/>
            <a:ext cx="1156970" cy="317500"/>
          </a:xfrm>
          <a:prstGeom prst="rect">
            <a:avLst/>
          </a:prstGeom>
        </p:spPr>
      </p:pic>
      <p:pic>
        <p:nvPicPr>
          <p:cNvPr id="25" name="图片 24"/>
          <p:cNvPicPr>
            <a:picLocks noChangeAspect="1"/>
          </p:cNvPicPr>
          <p:nvPr/>
        </p:nvPicPr>
        <p:blipFill>
          <a:blip r:embed="rId19"/>
          <a:stretch>
            <a:fillRect/>
          </a:stretch>
        </p:blipFill>
        <p:spPr>
          <a:xfrm>
            <a:off x="7857072" y="4504055"/>
            <a:ext cx="1157605" cy="2819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A1F70451-FFC6-4405-B9C4-F4D0E2E87915}"/>
              </a:ext>
            </a:extLst>
          </p:cNvPr>
          <p:cNvPicPr>
            <a:picLocks noChangeAspect="1"/>
          </p:cNvPicPr>
          <p:nvPr/>
        </p:nvPicPr>
        <p:blipFill>
          <a:blip r:embed="rId12"/>
          <a:srcRect t="7426" r="35363"/>
          <a:stretch>
            <a:fillRect/>
          </a:stretch>
        </p:blipFill>
        <p:spPr>
          <a:xfrm>
            <a:off x="6807934" y="2308969"/>
            <a:ext cx="3730426" cy="2953802"/>
          </a:xfrm>
          <a:prstGeom prst="rect">
            <a:avLst/>
          </a:prstGeom>
        </p:spPr>
      </p:pic>
      <p:pic>
        <p:nvPicPr>
          <p:cNvPr id="17" name="图片 16">
            <a:extLst>
              <a:ext uri="{FF2B5EF4-FFF2-40B4-BE49-F238E27FC236}">
                <a16:creationId xmlns:a16="http://schemas.microsoft.com/office/drawing/2014/main" id="{6A5433BF-64CB-4A9C-A0BD-BAA4489350DF}"/>
              </a:ext>
            </a:extLst>
          </p:cNvPr>
          <p:cNvPicPr>
            <a:picLocks noChangeAspect="1"/>
          </p:cNvPicPr>
          <p:nvPr/>
        </p:nvPicPr>
        <p:blipFill>
          <a:blip r:embed="rId13"/>
          <a:stretch>
            <a:fillRect/>
          </a:stretch>
        </p:blipFill>
        <p:spPr>
          <a:xfrm>
            <a:off x="2219961" y="1952625"/>
            <a:ext cx="2600324" cy="3676891"/>
          </a:xfrm>
          <a:prstGeom prst="rect">
            <a:avLst/>
          </a:prstGeom>
        </p:spPr>
      </p:pic>
      <p:sp>
        <p:nvSpPr>
          <p:cNvPr id="10" name="圆角矩形 9">
            <a:extLst>
              <a:ext uri="{FF2B5EF4-FFF2-40B4-BE49-F238E27FC236}">
                <a16:creationId xmlns:a16="http://schemas.microsoft.com/office/drawing/2014/main" id="{F1588D70-5BC4-E3B2-BAE3-22A061D9C293}"/>
              </a:ext>
            </a:extLst>
          </p:cNvPr>
          <p:cNvSpPr/>
          <p:nvPr>
            <p:custDataLst>
              <p:tags r:id="rId1"/>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a:extLst>
              <a:ext uri="{FF2B5EF4-FFF2-40B4-BE49-F238E27FC236}">
                <a16:creationId xmlns:a16="http://schemas.microsoft.com/office/drawing/2014/main" id="{36A55861-7950-063F-CAB4-9D056265AFB4}"/>
              </a:ext>
            </a:extLst>
          </p:cNvPr>
          <p:cNvSpPr/>
          <p:nvPr>
            <p:custDataLst>
              <p:tags r:id="rId2"/>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nvGrpSpPr>
          <p:cNvPr id="6" name="组合 5"/>
          <p:cNvGrpSpPr/>
          <p:nvPr>
            <p:custDataLst>
              <p:tags r:id="rId3"/>
            </p:custDataLst>
          </p:nvPr>
        </p:nvGrpSpPr>
        <p:grpSpPr>
          <a:xfrm>
            <a:off x="2219325" y="1287145"/>
            <a:ext cx="2601595" cy="576580"/>
            <a:chOff x="4022" y="2609"/>
            <a:chExt cx="4097" cy="908"/>
          </a:xfrm>
        </p:grpSpPr>
        <p:sp>
          <p:nvSpPr>
            <p:cNvPr id="3" name="圆角矩形 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0"/>
              </p:custDataLst>
            </p:nvPr>
          </p:nvSpPr>
          <p:spPr>
            <a:xfrm>
              <a:off x="4022" y="2749"/>
              <a:ext cx="4097"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 解</a:t>
              </a:r>
            </a:p>
          </p:txBody>
        </p:sp>
      </p:gr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7"/>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8"/>
              </p:custDataLst>
            </p:nvPr>
          </p:nvSpPr>
          <p:spPr>
            <a:xfrm>
              <a:off x="4025" y="2749"/>
              <a:ext cx="4091"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迭代过程</a:t>
              </a:r>
              <a:endParaRPr lang="zh-CN" altLang="en-US" sz="2000" b="1" dirty="0">
                <a:solidFill>
                  <a:schemeClr val="bg1"/>
                </a:solidFill>
                <a:latin typeface="微软雅黑" panose="020B0503020204020204" charset="-122"/>
                <a:ea typeface="微软雅黑" panose="020B0503020204020204" charset="-122"/>
              </a:endParaRPr>
            </a:p>
          </p:txBody>
        </p:sp>
      </p:gr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集合覆盖问题（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SCP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Set Cover Problem</a:t>
            </a:r>
          </a:p>
        </p:txBody>
      </p:sp>
    </p:spTree>
    <p:extLst>
      <p:ext uri="{BB962C8B-B14F-4D97-AF65-F5344CB8AC3E}">
        <p14:creationId xmlns:p14="http://schemas.microsoft.com/office/powerpoint/2010/main" val="360846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a:extLst>
              <a:ext uri="{FF2B5EF4-FFF2-40B4-BE49-F238E27FC236}">
                <a16:creationId xmlns:a16="http://schemas.microsoft.com/office/drawing/2014/main" id="{ECF20616-F7DD-9960-9CC3-DB9ABB688461}"/>
              </a:ext>
            </a:extLst>
          </p:cNvPr>
          <p:cNvSpPr/>
          <p:nvPr>
            <p:custDataLst>
              <p:tags r:id="rId1"/>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a:extLst>
              <a:ext uri="{FF2B5EF4-FFF2-40B4-BE49-F238E27FC236}">
                <a16:creationId xmlns:a16="http://schemas.microsoft.com/office/drawing/2014/main" id="{F97B46EB-C9BD-E619-9091-763BF909A95C}"/>
              </a:ext>
            </a:extLst>
          </p:cNvPr>
          <p:cNvSpPr/>
          <p:nvPr>
            <p:custDataLst>
              <p:tags r:id="rId2"/>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nvGrpSpPr>
          <p:cNvPr id="6" name="组合 5"/>
          <p:cNvGrpSpPr/>
          <p:nvPr>
            <p:custDataLst>
              <p:tags r:id="rId3"/>
            </p:custDataLst>
          </p:nvPr>
        </p:nvGrpSpPr>
        <p:grpSpPr>
          <a:xfrm>
            <a:off x="2219325" y="1287145"/>
            <a:ext cx="2601595" cy="576580"/>
            <a:chOff x="4022" y="2609"/>
            <a:chExt cx="4097" cy="908"/>
          </a:xfrm>
        </p:grpSpPr>
        <p:sp>
          <p:nvSpPr>
            <p:cNvPr id="3" name="圆角矩形 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2"/>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动态路由机制</a:t>
              </a:r>
            </a:p>
          </p:txBody>
        </p:sp>
      </p:gr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0"/>
              </p:custDataLst>
            </p:nvPr>
          </p:nvSpPr>
          <p:spPr>
            <a:xfrm>
              <a:off x="4025" y="2749"/>
              <a:ext cx="4091"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信息素更新</a:t>
              </a:r>
            </a:p>
          </p:txBody>
        </p:sp>
      </p:gr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en-US" altLang="zh-CN" sz="2400" b="1" dirty="0" err="1">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AntNet</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 </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网络路由</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AntNet for Network Routing</a:t>
            </a:r>
          </a:p>
        </p:txBody>
      </p:sp>
      <p:sp>
        <p:nvSpPr>
          <p:cNvPr id="16" name="文本框 15"/>
          <p:cNvSpPr txBox="1"/>
          <p:nvPr>
            <p:custDataLst>
              <p:tags r:id="rId7"/>
            </p:custDataLst>
          </p:nvPr>
        </p:nvSpPr>
        <p:spPr>
          <a:xfrm>
            <a:off x="1151069" y="2111974"/>
            <a:ext cx="4890770" cy="2693204"/>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sym typeface="+mn-ea"/>
              </a:rPr>
              <a:t>启发式信息设计：</a:t>
            </a:r>
            <a:r>
              <a:rPr lang="zh-CN" altLang="en-US" dirty="0">
                <a:solidFill>
                  <a:schemeClr val="tx1"/>
                </a:solidFill>
                <a:latin typeface="微软雅黑" panose="020B0503020204020204" charset="-122"/>
                <a:ea typeface="微软雅黑" panose="020B0503020204020204" charset="-122"/>
              </a:rPr>
              <a:t>基于链路队列长度动态调整</a:t>
            </a:r>
          </a:p>
          <a:p>
            <a:pPr>
              <a:lnSpc>
                <a:spcPct val="130000"/>
              </a:lnSpc>
              <a:spcBef>
                <a:spcPts val="0"/>
              </a:spcBef>
              <a:spcAft>
                <a:spcPts val="0"/>
              </a:spcAft>
            </a:pPr>
            <a:endParaRPr lang="zh-CN" altLang="en-US"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sym typeface="+mn-ea"/>
              </a:rPr>
              <a:t>路径选择概率：</a:t>
            </a: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sym typeface="+mn-ea"/>
              </a:rPr>
              <a:t>路径质量评估：</a:t>
            </a:r>
            <a:r>
              <a:rPr lang="zh-CN" altLang="en-US" dirty="0">
                <a:solidFill>
                  <a:schemeClr val="tx1"/>
                </a:solidFill>
                <a:latin typeface="微软雅黑" panose="020B0503020204020204" charset="-122"/>
                <a:ea typeface="微软雅黑" panose="020B0503020204020204" charset="-122"/>
              </a:rPr>
              <a:t>基于传输延迟 </a:t>
            </a:r>
            <a:r>
              <a:rPr lang="en-US" altLang="zh-CN" dirty="0" err="1">
                <a:solidFill>
                  <a:schemeClr val="tx1"/>
                </a:solidFill>
                <a:latin typeface="微软雅黑" panose="020B0503020204020204" charset="-122"/>
                <a:ea typeface="微软雅黑" panose="020B0503020204020204" charset="-122"/>
              </a:rPr>
              <a:t>T</a:t>
            </a:r>
            <a:r>
              <a:rPr lang="en-US" altLang="zh-CN" baseline="-25000" dirty="0" err="1">
                <a:solidFill>
                  <a:schemeClr val="tx1"/>
                </a:solidFill>
                <a:latin typeface="微软雅黑" panose="020B0503020204020204" charset="-122"/>
                <a:ea typeface="微软雅黑" panose="020B0503020204020204" charset="-122"/>
              </a:rPr>
              <a:t>sd</a:t>
            </a:r>
            <a:r>
              <a:rPr lang="zh-CN" altLang="en-US" baseline="-25000" dirty="0">
                <a:solidFill>
                  <a:schemeClr val="tx1"/>
                </a:solidFill>
                <a:latin typeface="微软雅黑" panose="020B0503020204020204" charset="-122"/>
                <a:ea typeface="微软雅黑" panose="020B0503020204020204" charset="-122"/>
              </a:rPr>
              <a:t> </a:t>
            </a:r>
            <a:r>
              <a:rPr lang="zh-CN" altLang="en-US" dirty="0">
                <a:solidFill>
                  <a:schemeClr val="tx1"/>
                </a:solidFill>
                <a:latin typeface="微软雅黑" panose="020B0503020204020204" charset="-122"/>
                <a:ea typeface="微软雅黑" panose="020B0503020204020204" charset="-122"/>
              </a:rPr>
              <a:t>动态计算</a:t>
            </a:r>
          </a:p>
        </p:txBody>
      </p:sp>
      <p:sp>
        <p:nvSpPr>
          <p:cNvPr id="18" name="文本框 17"/>
          <p:cNvSpPr txBox="1"/>
          <p:nvPr>
            <p:custDataLst>
              <p:tags r:id="rId8"/>
            </p:custDataLst>
          </p:nvPr>
        </p:nvSpPr>
        <p:spPr>
          <a:xfrm>
            <a:off x="6372411" y="1964579"/>
            <a:ext cx="4668520" cy="3999230"/>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正向更新（探索阶段）</a:t>
            </a: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sym typeface="+mn-ea"/>
              </a:rPr>
              <a:t>其中 </a:t>
            </a:r>
            <a:r>
              <a:rPr lang="en-US" altLang="zh-CN" dirty="0" err="1">
                <a:solidFill>
                  <a:schemeClr val="bg2">
                    <a:lumMod val="25000"/>
                  </a:schemeClr>
                </a:solidFill>
                <a:latin typeface="微软雅黑" panose="020B0503020204020204" charset="-122"/>
                <a:ea typeface="微软雅黑" panose="020B0503020204020204" charset="-122"/>
                <a:sym typeface="+mn-ea"/>
              </a:rPr>
              <a:t>Δτ</a:t>
            </a:r>
            <a:r>
              <a:rPr lang="en-US" altLang="zh-CN" baseline="-25000" dirty="0" err="1">
                <a:solidFill>
                  <a:schemeClr val="bg2">
                    <a:lumMod val="25000"/>
                  </a:schemeClr>
                </a:solidFill>
                <a:latin typeface="微软雅黑" panose="020B0503020204020204" charset="-122"/>
                <a:ea typeface="微软雅黑" panose="020B0503020204020204" charset="-122"/>
                <a:sym typeface="+mn-ea"/>
              </a:rPr>
              <a:t>k</a:t>
            </a:r>
            <a:r>
              <a:rPr lang="en-US" altLang="zh-CN" dirty="0">
                <a:solidFill>
                  <a:schemeClr val="bg2">
                    <a:lumMod val="25000"/>
                  </a:schemeClr>
                </a:solidFill>
                <a:latin typeface="微软雅黑" panose="020B0503020204020204" charset="-122"/>
                <a:ea typeface="微软雅黑" panose="020B0503020204020204" charset="-122"/>
                <a:sym typeface="+mn-ea"/>
              </a:rPr>
              <a:t>(t)</a:t>
            </a:r>
            <a:r>
              <a:rPr lang="zh-CN" altLang="en-US" dirty="0">
                <a:solidFill>
                  <a:schemeClr val="bg2">
                    <a:lumMod val="25000"/>
                  </a:schemeClr>
                </a:solidFill>
                <a:latin typeface="微软雅黑" panose="020B0503020204020204" charset="-122"/>
                <a:ea typeface="微软雅黑" panose="020B0503020204020204" charset="-122"/>
                <a:sym typeface="+mn-ea"/>
              </a:rPr>
              <a:t> 与路径质量 </a:t>
            </a:r>
            <a:r>
              <a:rPr lang="en-US" altLang="zh-CN" dirty="0" err="1">
                <a:solidFill>
                  <a:schemeClr val="bg2">
                    <a:lumMod val="25000"/>
                  </a:schemeClr>
                </a:solidFill>
                <a:latin typeface="微软雅黑" panose="020B0503020204020204" charset="-122"/>
                <a:ea typeface="微软雅黑" panose="020B0503020204020204" charset="-122"/>
                <a:sym typeface="+mn-ea"/>
              </a:rPr>
              <a:t>Q</a:t>
            </a:r>
            <a:r>
              <a:rPr lang="en-US" altLang="zh-CN" baseline="-25000" dirty="0" err="1">
                <a:solidFill>
                  <a:schemeClr val="bg2">
                    <a:lumMod val="25000"/>
                  </a:schemeClr>
                </a:solidFill>
                <a:latin typeface="微软雅黑" panose="020B0503020204020204" charset="-122"/>
                <a:ea typeface="微软雅黑" panose="020B0503020204020204" charset="-122"/>
                <a:sym typeface="+mn-ea"/>
              </a:rPr>
              <a:t>sd</a:t>
            </a:r>
            <a:r>
              <a:rPr lang="zh-CN" altLang="en-US" baseline="-25000" dirty="0">
                <a:solidFill>
                  <a:schemeClr val="bg2">
                    <a:lumMod val="25000"/>
                  </a:schemeClr>
                </a:solidFill>
                <a:latin typeface="微软雅黑" panose="020B0503020204020204" charset="-122"/>
                <a:ea typeface="微软雅黑" panose="020B0503020204020204" charset="-122"/>
                <a:sym typeface="+mn-ea"/>
              </a:rPr>
              <a:t> </a:t>
            </a:r>
            <a:r>
              <a:rPr lang="zh-CN" altLang="en-US" dirty="0">
                <a:solidFill>
                  <a:schemeClr val="bg2">
                    <a:lumMod val="25000"/>
                  </a:schemeClr>
                </a:solidFill>
                <a:latin typeface="微软雅黑" panose="020B0503020204020204" charset="-122"/>
                <a:ea typeface="微软雅黑" panose="020B0503020204020204" charset="-122"/>
                <a:sym typeface="+mn-ea"/>
              </a:rPr>
              <a:t>成正比。</a:t>
            </a:r>
            <a:endParaRPr lang="en-US" altLang="zh-CN" dirty="0">
              <a:solidFill>
                <a:schemeClr val="bg2">
                  <a:lumMod val="25000"/>
                </a:schemeClr>
              </a:solidFill>
              <a:latin typeface="微软雅黑" panose="020B0503020204020204" charset="-122"/>
              <a:ea typeface="微软雅黑" panose="020B0503020204020204" charset="-122"/>
              <a:sym typeface="+mn-ea"/>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反向更新（反馈阶段）</a:t>
            </a: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蚂蚁沿原路径返回，加速信息传播。</a:t>
            </a: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动态适应性</a:t>
            </a: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信息素蒸发机制应对网络拓扑变化</a:t>
            </a:r>
          </a:p>
        </p:txBody>
      </p:sp>
      <p:sp>
        <p:nvSpPr>
          <p:cNvPr id="17" name="文本框 16"/>
          <p:cNvSpPr txBox="1"/>
          <p:nvPr/>
        </p:nvSpPr>
        <p:spPr>
          <a:xfrm>
            <a:off x="6516181" y="2522855"/>
            <a:ext cx="4622989" cy="398780"/>
          </a:xfrm>
          <a:prstGeom prst="rect">
            <a:avLst/>
          </a:prstGeom>
        </p:spPr>
        <p:txBody>
          <a:bodyPr wrap="square">
            <a:spAutoFit/>
          </a:bodyPr>
          <a:lstStyle/>
          <a:p>
            <a:r>
              <a:rPr lang="en-US" altLang="zh-CN" sz="2000" i="1" dirty="0" err="1">
                <a:solidFill>
                  <a:srgbClr val="000000"/>
                </a:solidFill>
                <a:latin typeface="Cambria Math" panose="02040503050406030204" pitchFamily="18" charset="0"/>
                <a:ea typeface="Cambria Math" panose="02040503050406030204" pitchFamily="18" charset="0"/>
              </a:rPr>
              <a:t>τ</a:t>
            </a:r>
            <a:r>
              <a:rPr lang="en-US" altLang="zh-CN" sz="2000" i="1" baseline="-25000" dirty="0" err="1">
                <a:solidFill>
                  <a:srgbClr val="000000"/>
                </a:solidFill>
                <a:latin typeface="Cambria Math" panose="02040503050406030204" pitchFamily="18" charset="0"/>
                <a:ea typeface="Cambria Math" panose="02040503050406030204" pitchFamily="18" charset="0"/>
              </a:rPr>
              <a:t>ijd</a:t>
            </a:r>
            <a:r>
              <a:rPr lang="en-US" altLang="zh-CN" sz="2000" i="1" dirty="0">
                <a:solidFill>
                  <a:srgbClr val="000000"/>
                </a:solidFill>
                <a:latin typeface="Cambria Math" panose="02040503050406030204" pitchFamily="18" charset="0"/>
                <a:ea typeface="Cambria Math" panose="02040503050406030204" pitchFamily="18" charset="0"/>
              </a:rPr>
              <a:t> </a:t>
            </a:r>
            <a:r>
              <a:rPr lang="en-US" altLang="zh-CN" sz="2000" dirty="0">
                <a:solidFill>
                  <a:srgbClr val="000000"/>
                </a:solidFill>
                <a:latin typeface="Cambria Math" panose="02040503050406030204" pitchFamily="18" charset="0"/>
                <a:ea typeface="Cambria Math" panose="02040503050406030204" pitchFamily="18" charset="0"/>
              </a:rPr>
              <a:t>(</a:t>
            </a:r>
            <a:r>
              <a:rPr lang="en-US" altLang="zh-CN" sz="2000" i="1" dirty="0">
                <a:solidFill>
                  <a:srgbClr val="000000"/>
                </a:solidFill>
                <a:latin typeface="Cambria Math" panose="02040503050406030204" pitchFamily="18" charset="0"/>
                <a:ea typeface="Cambria Math" panose="02040503050406030204" pitchFamily="18" charset="0"/>
              </a:rPr>
              <a:t>t </a:t>
            </a:r>
            <a:r>
              <a:rPr lang="en-US" altLang="zh-CN" sz="2000" dirty="0">
                <a:solidFill>
                  <a:srgbClr val="000000"/>
                </a:solidFill>
                <a:latin typeface="Cambria Math" panose="02040503050406030204" pitchFamily="18" charset="0"/>
                <a:ea typeface="Cambria Math" panose="02040503050406030204" pitchFamily="18" charset="0"/>
              </a:rPr>
              <a:t>+ 1) = (1 </a:t>
            </a:r>
            <a:r>
              <a:rPr lang="en-US" altLang="zh-CN" sz="2000" i="1" dirty="0">
                <a:solidFill>
                  <a:srgbClr val="000000"/>
                </a:solidFill>
                <a:latin typeface="Cambria Math" panose="02040503050406030204" pitchFamily="18" charset="0"/>
                <a:ea typeface="Cambria Math" panose="02040503050406030204" pitchFamily="18" charset="0"/>
              </a:rPr>
              <a:t>− </a:t>
            </a:r>
            <a:r>
              <a:rPr lang="en-US" altLang="zh-CN" sz="2000" i="1" dirty="0" err="1">
                <a:solidFill>
                  <a:srgbClr val="000000"/>
                </a:solidFill>
                <a:latin typeface="Cambria Math" panose="02040503050406030204" pitchFamily="18" charset="0"/>
                <a:ea typeface="Cambria Math" panose="02040503050406030204" pitchFamily="18" charset="0"/>
              </a:rPr>
              <a:t>ρ</a:t>
            </a:r>
            <a:r>
              <a:rPr lang="en-US" altLang="zh-CN" sz="2000" dirty="0">
                <a:solidFill>
                  <a:srgbClr val="000000"/>
                </a:solidFill>
                <a:latin typeface="Cambria Math" panose="02040503050406030204" pitchFamily="18" charset="0"/>
                <a:ea typeface="Cambria Math" panose="02040503050406030204" pitchFamily="18" charset="0"/>
              </a:rPr>
              <a:t>) </a:t>
            </a:r>
            <a:r>
              <a:rPr lang="en-US" altLang="zh-CN" sz="2000" i="1" dirty="0">
                <a:solidFill>
                  <a:srgbClr val="000000"/>
                </a:solidFill>
                <a:latin typeface="Cambria Math" panose="02040503050406030204" pitchFamily="18" charset="0"/>
                <a:ea typeface="Cambria Math" panose="02040503050406030204" pitchFamily="18" charset="0"/>
              </a:rPr>
              <a:t>· </a:t>
            </a:r>
            <a:r>
              <a:rPr lang="en-US" altLang="zh-CN" sz="2000" i="1" dirty="0" err="1">
                <a:solidFill>
                  <a:srgbClr val="000000"/>
                </a:solidFill>
                <a:latin typeface="Cambria Math" panose="02040503050406030204" pitchFamily="18" charset="0"/>
                <a:ea typeface="Cambria Math" panose="02040503050406030204" pitchFamily="18" charset="0"/>
              </a:rPr>
              <a:t>τ</a:t>
            </a:r>
            <a:r>
              <a:rPr lang="en-US" altLang="zh-CN" sz="2000" i="1" baseline="-25000" dirty="0" err="1">
                <a:solidFill>
                  <a:srgbClr val="000000"/>
                </a:solidFill>
                <a:latin typeface="Cambria Math" panose="02040503050406030204" pitchFamily="18" charset="0"/>
                <a:ea typeface="Cambria Math" panose="02040503050406030204" pitchFamily="18" charset="0"/>
              </a:rPr>
              <a:t>ijd</a:t>
            </a:r>
            <a:r>
              <a:rPr lang="en-US" altLang="zh-CN" sz="2000" i="1" dirty="0">
                <a:solidFill>
                  <a:srgbClr val="000000"/>
                </a:solidFill>
                <a:latin typeface="Cambria Math" panose="02040503050406030204" pitchFamily="18" charset="0"/>
                <a:ea typeface="Cambria Math" panose="02040503050406030204" pitchFamily="18" charset="0"/>
              </a:rPr>
              <a:t> </a:t>
            </a:r>
            <a:r>
              <a:rPr lang="en-US" altLang="zh-CN" sz="2000" dirty="0">
                <a:solidFill>
                  <a:srgbClr val="000000"/>
                </a:solidFill>
                <a:latin typeface="Cambria Math" panose="02040503050406030204" pitchFamily="18" charset="0"/>
                <a:ea typeface="Cambria Math" panose="02040503050406030204" pitchFamily="18" charset="0"/>
              </a:rPr>
              <a:t>(</a:t>
            </a:r>
            <a:r>
              <a:rPr lang="en-US" altLang="zh-CN" sz="2000" i="1" dirty="0">
                <a:solidFill>
                  <a:srgbClr val="000000"/>
                </a:solidFill>
                <a:latin typeface="Cambria Math" panose="02040503050406030204" pitchFamily="18" charset="0"/>
                <a:ea typeface="Cambria Math" panose="02040503050406030204" pitchFamily="18" charset="0"/>
              </a:rPr>
              <a:t>t </a:t>
            </a:r>
            <a:r>
              <a:rPr lang="en-US" altLang="zh-CN" sz="2000" dirty="0">
                <a:solidFill>
                  <a:srgbClr val="000000"/>
                </a:solidFill>
                <a:latin typeface="Cambria Math" panose="02040503050406030204" pitchFamily="18" charset="0"/>
                <a:ea typeface="Cambria Math" panose="02040503050406030204" pitchFamily="18" charset="0"/>
              </a:rPr>
              <a:t>) + ∆</a:t>
            </a:r>
            <a:r>
              <a:rPr lang="en-US" altLang="zh-CN" sz="2000" i="1" dirty="0" err="1">
                <a:solidFill>
                  <a:srgbClr val="000000"/>
                </a:solidFill>
                <a:latin typeface="Cambria Math" panose="02040503050406030204" pitchFamily="18" charset="0"/>
                <a:ea typeface="Cambria Math" panose="02040503050406030204" pitchFamily="18" charset="0"/>
              </a:rPr>
              <a:t>τk</a:t>
            </a:r>
            <a:r>
              <a:rPr lang="en-US" altLang="zh-CN" sz="2000" i="1" dirty="0">
                <a:solidFill>
                  <a:srgbClr val="000000"/>
                </a:solidFill>
                <a:latin typeface="Cambria Math" panose="02040503050406030204" pitchFamily="18" charset="0"/>
                <a:ea typeface="Cambria Math" panose="02040503050406030204" pitchFamily="18" charset="0"/>
              </a:rPr>
              <a:t> </a:t>
            </a:r>
            <a:r>
              <a:rPr lang="en-US" altLang="zh-CN" sz="2000" dirty="0">
                <a:solidFill>
                  <a:srgbClr val="000000"/>
                </a:solidFill>
                <a:latin typeface="Cambria Math" panose="02040503050406030204" pitchFamily="18" charset="0"/>
                <a:ea typeface="Cambria Math" panose="02040503050406030204" pitchFamily="18" charset="0"/>
              </a:rPr>
              <a:t>(</a:t>
            </a:r>
            <a:r>
              <a:rPr lang="en-US" altLang="zh-CN" sz="2000" i="1" dirty="0">
                <a:solidFill>
                  <a:srgbClr val="000000"/>
                </a:solidFill>
                <a:latin typeface="Cambria Math" panose="02040503050406030204" pitchFamily="18" charset="0"/>
                <a:ea typeface="Cambria Math" panose="02040503050406030204" pitchFamily="18" charset="0"/>
              </a:rPr>
              <a:t>t </a:t>
            </a:r>
            <a:r>
              <a:rPr lang="en-US" altLang="zh-CN" sz="2000" dirty="0">
                <a:solidFill>
                  <a:srgbClr val="000000"/>
                </a:solidFill>
                <a:latin typeface="Cambria Math" panose="02040503050406030204" pitchFamily="18" charset="0"/>
                <a:ea typeface="Cambria Math" panose="02040503050406030204" pitchFamily="18" charset="0"/>
              </a:rPr>
              <a:t>)</a:t>
            </a:r>
          </a:p>
        </p:txBody>
      </p:sp>
      <p:pic>
        <p:nvPicPr>
          <p:cNvPr id="21" name="图片 20"/>
          <p:cNvPicPr>
            <a:picLocks noChangeAspect="1"/>
          </p:cNvPicPr>
          <p:nvPr/>
        </p:nvPicPr>
        <p:blipFill>
          <a:blip r:embed="rId15"/>
          <a:stretch>
            <a:fillRect/>
          </a:stretch>
        </p:blipFill>
        <p:spPr>
          <a:xfrm>
            <a:off x="2316208" y="2522855"/>
            <a:ext cx="2504077" cy="736712"/>
          </a:xfrm>
          <a:prstGeom prst="rect">
            <a:avLst/>
          </a:prstGeom>
        </p:spPr>
      </p:pic>
      <p:pic>
        <p:nvPicPr>
          <p:cNvPr id="22" name="图片 21"/>
          <p:cNvPicPr>
            <a:picLocks noChangeAspect="1"/>
          </p:cNvPicPr>
          <p:nvPr/>
        </p:nvPicPr>
        <p:blipFill>
          <a:blip r:embed="rId16"/>
          <a:stretch>
            <a:fillRect/>
          </a:stretch>
        </p:blipFill>
        <p:spPr>
          <a:xfrm>
            <a:off x="2043859" y="3593434"/>
            <a:ext cx="3044508" cy="741520"/>
          </a:xfrm>
          <a:prstGeom prst="rect">
            <a:avLst/>
          </a:prstGeom>
        </p:spPr>
      </p:pic>
      <p:pic>
        <p:nvPicPr>
          <p:cNvPr id="23" name="图片 22"/>
          <p:cNvPicPr>
            <a:picLocks noChangeAspect="1"/>
          </p:cNvPicPr>
          <p:nvPr/>
        </p:nvPicPr>
        <p:blipFill>
          <a:blip r:embed="rId17"/>
          <a:stretch>
            <a:fillRect/>
          </a:stretch>
        </p:blipFill>
        <p:spPr>
          <a:xfrm>
            <a:off x="1655259" y="4708359"/>
            <a:ext cx="3882390" cy="626745"/>
          </a:xfrm>
          <a:prstGeom prst="rect">
            <a:avLst/>
          </a:prstGeom>
        </p:spPr>
      </p:pic>
      <p:pic>
        <p:nvPicPr>
          <p:cNvPr id="24" name="图片 23"/>
          <p:cNvPicPr>
            <a:picLocks noChangeAspect="1"/>
          </p:cNvPicPr>
          <p:nvPr/>
        </p:nvPicPr>
        <p:blipFill>
          <a:blip r:embed="rId18"/>
          <a:stretch>
            <a:fillRect/>
          </a:stretch>
        </p:blipFill>
        <p:spPr>
          <a:xfrm>
            <a:off x="7314209" y="4848273"/>
            <a:ext cx="2717876" cy="7333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4" name="文本框 13"/>
          <p:cNvSpPr txBox="1"/>
          <p:nvPr>
            <p:custDataLst>
              <p:tags r:id="rId1"/>
            </p:custDataLst>
          </p:nvPr>
        </p:nvSpPr>
        <p:spPr>
          <a:xfrm>
            <a:off x="7374255" y="1376045"/>
            <a:ext cx="2597785" cy="398780"/>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信息素更新</a:t>
            </a:r>
          </a:p>
        </p:txBody>
      </p:sp>
      <p:pic>
        <p:nvPicPr>
          <p:cNvPr id="7" name="图片 6"/>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2"/>
            </p:custDataLst>
          </p:nvPr>
        </p:nvSpPr>
        <p:spPr>
          <a:xfrm>
            <a:off x="421640" y="121285"/>
            <a:ext cx="6368415" cy="460375"/>
          </a:xfrm>
          <a:prstGeom prst="rect">
            <a:avLst/>
          </a:prstGeom>
          <a:noFill/>
        </p:spPr>
        <p:txBody>
          <a:bodyPr wrap="square" rtlCol="0">
            <a:spAutoFit/>
          </a:bodyPr>
          <a:lstStyle/>
          <a:p>
            <a:r>
              <a:rPr lang="en-US" altLang="zh-CN" sz="2400" b="1" dirty="0" err="1">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AntNet</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 </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网络路由</a:t>
            </a:r>
          </a:p>
        </p:txBody>
      </p:sp>
      <p:sp>
        <p:nvSpPr>
          <p:cNvPr id="9" name="文本框 8"/>
          <p:cNvSpPr txBox="1"/>
          <p:nvPr>
            <p:custDataLst>
              <p:tags r:id="rId3"/>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AntNet for Network Routing</a:t>
            </a:r>
          </a:p>
        </p:txBody>
      </p:sp>
      <p:pic>
        <p:nvPicPr>
          <p:cNvPr id="10" name="图片 9">
            <a:extLst>
              <a:ext uri="{FF2B5EF4-FFF2-40B4-BE49-F238E27FC236}">
                <a16:creationId xmlns:a16="http://schemas.microsoft.com/office/drawing/2014/main" id="{AB84DF95-080A-4828-A375-DCDD92B73E94}"/>
              </a:ext>
            </a:extLst>
          </p:cNvPr>
          <p:cNvPicPr>
            <a:picLocks noChangeAspect="1"/>
          </p:cNvPicPr>
          <p:nvPr/>
        </p:nvPicPr>
        <p:blipFill>
          <a:blip r:embed="rId6"/>
          <a:stretch>
            <a:fillRect/>
          </a:stretch>
        </p:blipFill>
        <p:spPr>
          <a:xfrm>
            <a:off x="1353038" y="982018"/>
            <a:ext cx="2618218" cy="2633052"/>
          </a:xfrm>
          <a:prstGeom prst="rect">
            <a:avLst/>
          </a:prstGeom>
        </p:spPr>
      </p:pic>
      <p:pic>
        <p:nvPicPr>
          <p:cNvPr id="15" name="图片 14">
            <a:extLst>
              <a:ext uri="{FF2B5EF4-FFF2-40B4-BE49-F238E27FC236}">
                <a16:creationId xmlns:a16="http://schemas.microsoft.com/office/drawing/2014/main" id="{9DF123E0-E4B8-4C4A-BD48-4FE8350A4CEF}"/>
              </a:ext>
            </a:extLst>
          </p:cNvPr>
          <p:cNvPicPr>
            <a:picLocks noChangeAspect="1"/>
          </p:cNvPicPr>
          <p:nvPr/>
        </p:nvPicPr>
        <p:blipFill>
          <a:blip r:embed="rId7"/>
          <a:stretch>
            <a:fillRect/>
          </a:stretch>
        </p:blipFill>
        <p:spPr>
          <a:xfrm>
            <a:off x="4582239" y="857603"/>
            <a:ext cx="2684631" cy="2688444"/>
          </a:xfrm>
          <a:prstGeom prst="rect">
            <a:avLst/>
          </a:prstGeom>
        </p:spPr>
      </p:pic>
      <p:pic>
        <p:nvPicPr>
          <p:cNvPr id="19" name="图片 18">
            <a:extLst>
              <a:ext uri="{FF2B5EF4-FFF2-40B4-BE49-F238E27FC236}">
                <a16:creationId xmlns:a16="http://schemas.microsoft.com/office/drawing/2014/main" id="{18CE6F15-38AD-4AEF-BBFF-16C4308950A9}"/>
              </a:ext>
            </a:extLst>
          </p:cNvPr>
          <p:cNvPicPr>
            <a:picLocks noChangeAspect="1"/>
          </p:cNvPicPr>
          <p:nvPr/>
        </p:nvPicPr>
        <p:blipFill>
          <a:blip r:embed="rId8"/>
          <a:stretch>
            <a:fillRect/>
          </a:stretch>
        </p:blipFill>
        <p:spPr>
          <a:xfrm>
            <a:off x="8120065" y="810895"/>
            <a:ext cx="3026013" cy="2975298"/>
          </a:xfrm>
          <a:prstGeom prst="rect">
            <a:avLst/>
          </a:prstGeom>
        </p:spPr>
      </p:pic>
      <p:pic>
        <p:nvPicPr>
          <p:cNvPr id="20" name="图片 19">
            <a:extLst>
              <a:ext uri="{FF2B5EF4-FFF2-40B4-BE49-F238E27FC236}">
                <a16:creationId xmlns:a16="http://schemas.microsoft.com/office/drawing/2014/main" id="{184924D2-E7CD-4658-9147-8D3D6BCE309B}"/>
              </a:ext>
            </a:extLst>
          </p:cNvPr>
          <p:cNvPicPr>
            <a:picLocks noChangeAspect="1"/>
          </p:cNvPicPr>
          <p:nvPr/>
        </p:nvPicPr>
        <p:blipFill>
          <a:blip r:embed="rId9"/>
          <a:stretch>
            <a:fillRect/>
          </a:stretch>
        </p:blipFill>
        <p:spPr>
          <a:xfrm>
            <a:off x="4340025" y="3615070"/>
            <a:ext cx="3169057" cy="3200658"/>
          </a:xfrm>
          <a:prstGeom prst="rect">
            <a:avLst/>
          </a:prstGeom>
        </p:spPr>
      </p:pic>
      <p:pic>
        <p:nvPicPr>
          <p:cNvPr id="25" name="图片 24">
            <a:extLst>
              <a:ext uri="{FF2B5EF4-FFF2-40B4-BE49-F238E27FC236}">
                <a16:creationId xmlns:a16="http://schemas.microsoft.com/office/drawing/2014/main" id="{7227D6DF-878C-4A3C-9BAA-97617536BAAE}"/>
              </a:ext>
            </a:extLst>
          </p:cNvPr>
          <p:cNvPicPr>
            <a:picLocks noChangeAspect="1"/>
          </p:cNvPicPr>
          <p:nvPr/>
        </p:nvPicPr>
        <p:blipFill>
          <a:blip r:embed="rId10"/>
          <a:stretch>
            <a:fillRect/>
          </a:stretch>
        </p:blipFill>
        <p:spPr>
          <a:xfrm>
            <a:off x="1301418" y="3772531"/>
            <a:ext cx="2650056" cy="2657628"/>
          </a:xfrm>
          <a:prstGeom prst="rect">
            <a:avLst/>
          </a:prstGeom>
        </p:spPr>
      </p:pic>
      <p:pic>
        <p:nvPicPr>
          <p:cNvPr id="26" name="图片 25">
            <a:extLst>
              <a:ext uri="{FF2B5EF4-FFF2-40B4-BE49-F238E27FC236}">
                <a16:creationId xmlns:a16="http://schemas.microsoft.com/office/drawing/2014/main" id="{7ACABC4F-2384-4AB7-A045-3A623B50320E}"/>
              </a:ext>
            </a:extLst>
          </p:cNvPr>
          <p:cNvPicPr>
            <a:picLocks noChangeAspect="1"/>
          </p:cNvPicPr>
          <p:nvPr/>
        </p:nvPicPr>
        <p:blipFill>
          <a:blip r:embed="rId11"/>
          <a:stretch>
            <a:fillRect/>
          </a:stretch>
        </p:blipFill>
        <p:spPr>
          <a:xfrm>
            <a:off x="8120065" y="3786193"/>
            <a:ext cx="2939430" cy="2893696"/>
          </a:xfrm>
          <a:prstGeom prst="rect">
            <a:avLst/>
          </a:prstGeom>
        </p:spPr>
      </p:pic>
    </p:spTree>
    <p:extLst>
      <p:ext uri="{BB962C8B-B14F-4D97-AF65-F5344CB8AC3E}">
        <p14:creationId xmlns:p14="http://schemas.microsoft.com/office/powerpoint/2010/main" val="306349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2604135" y="1395095"/>
            <a:ext cx="1720850" cy="1720850"/>
          </a:xfrm>
          <a:prstGeom prst="rect">
            <a:avLst/>
          </a:prstGeom>
        </p:spPr>
      </p:pic>
      <p:sp>
        <p:nvSpPr>
          <p:cNvPr id="3" name="文本框 2"/>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THREE</a:t>
            </a:r>
          </a:p>
        </p:txBody>
      </p:sp>
      <p:cxnSp>
        <p:nvCxnSpPr>
          <p:cNvPr id="5" name="直接连接符 4"/>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
            </p:custDataLst>
          </p:nvPr>
        </p:nvSpPr>
        <p:spPr>
          <a:xfrm>
            <a:off x="1645285" y="3374708"/>
            <a:ext cx="8901430" cy="706755"/>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总结与展望</a:t>
            </a:r>
          </a:p>
        </p:txBody>
      </p:sp>
      <p:pic>
        <p:nvPicPr>
          <p:cNvPr id="8" name="图片 7"/>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7" name="文本框 6"/>
          <p:cNvSpPr txBox="1"/>
          <p:nvPr>
            <p:custDataLst>
              <p:tags r:id="rId5"/>
            </p:custDataLst>
          </p:nvPr>
        </p:nvSpPr>
        <p:spPr>
          <a:xfrm>
            <a:off x="1645285" y="4588411"/>
            <a:ext cx="8901430" cy="369332"/>
          </a:xfrm>
          <a:prstGeom prst="rect">
            <a:avLst/>
          </a:prstGeom>
          <a:noFill/>
        </p:spPr>
        <p:txBody>
          <a:bodyPr wrap="square" rtlCol="0">
            <a:spAutoFit/>
          </a:bodyPr>
          <a:lstStyle/>
          <a:p>
            <a:pPr algn="ct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Conclusion and Outlook </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7" name="矩形 6">
            <a:extLst>
              <a:ext uri="{FF2B5EF4-FFF2-40B4-BE49-F238E27FC236}">
                <a16:creationId xmlns:a16="http://schemas.microsoft.com/office/drawing/2014/main" id="{F4F68F89-008D-FC58-02A3-EFBE909D6033}"/>
              </a:ext>
            </a:extLst>
          </p:cNvPr>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矩形 7">
            <a:extLst>
              <a:ext uri="{FF2B5EF4-FFF2-40B4-BE49-F238E27FC236}">
                <a16:creationId xmlns:a16="http://schemas.microsoft.com/office/drawing/2014/main" id="{117E598A-852C-86C8-27A0-C17AC71093FD}"/>
              </a:ext>
            </a:extLst>
          </p:cNvPr>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文本框 10">
            <a:extLst>
              <a:ext uri="{FF2B5EF4-FFF2-40B4-BE49-F238E27FC236}">
                <a16:creationId xmlns:a16="http://schemas.microsoft.com/office/drawing/2014/main" id="{7792B1BB-13C2-F6FD-28A2-44679BC452D4}"/>
              </a:ext>
            </a:extLst>
          </p:cNvPr>
          <p:cNvSpPr txBox="1"/>
          <p:nvPr>
            <p:custDataLst>
              <p:tags r:id="rId1"/>
            </p:custDataLst>
          </p:nvPr>
        </p:nvSpPr>
        <p:spPr>
          <a:xfrm>
            <a:off x="421640" y="109855"/>
            <a:ext cx="3015615" cy="460375"/>
          </a:xfrm>
          <a:prstGeom prst="rect">
            <a:avLst/>
          </a:prstGeom>
          <a:noFill/>
        </p:spPr>
        <p:txBody>
          <a:bodyPr wrap="square" rtlCol="0">
            <a:spAutoFit/>
          </a:bodyPr>
          <a:lstStyle/>
          <a:p>
            <a:pPr algn="l"/>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总结与展望</a:t>
            </a:r>
          </a:p>
        </p:txBody>
      </p:sp>
      <p:sp>
        <p:nvSpPr>
          <p:cNvPr id="12" name="文本框 11">
            <a:extLst>
              <a:ext uri="{FF2B5EF4-FFF2-40B4-BE49-F238E27FC236}">
                <a16:creationId xmlns:a16="http://schemas.microsoft.com/office/drawing/2014/main" id="{EB553E45-4991-8041-2605-A5608C296B55}"/>
              </a:ext>
            </a:extLst>
          </p:cNvPr>
          <p:cNvSpPr txBox="1"/>
          <p:nvPr>
            <p:custDataLst>
              <p:tags r:id="rId2"/>
            </p:custDataLst>
          </p:nvPr>
        </p:nvSpPr>
        <p:spPr>
          <a:xfrm>
            <a:off x="421640" y="544830"/>
            <a:ext cx="3015615" cy="275590"/>
          </a:xfrm>
          <a:prstGeom prst="rect">
            <a:avLst/>
          </a:prstGeom>
          <a:noFill/>
        </p:spPr>
        <p:txBody>
          <a:bodyPr wrap="square" rtlCol="0">
            <a:spAutoFit/>
          </a:bodyPr>
          <a:lstStyle/>
          <a:p>
            <a:pPr algn="l"/>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Conclusion</a:t>
            </a:r>
            <a:r>
              <a:rPr lang="zh-CN" altLang="en-US"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and Outlook</a:t>
            </a:r>
          </a:p>
        </p:txBody>
      </p:sp>
      <p:pic>
        <p:nvPicPr>
          <p:cNvPr id="13" name="图片 12">
            <a:extLst>
              <a:ext uri="{FF2B5EF4-FFF2-40B4-BE49-F238E27FC236}">
                <a16:creationId xmlns:a16="http://schemas.microsoft.com/office/drawing/2014/main" id="{0368B8CE-F4EB-40C2-0E30-EF74B1601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640" y="913723"/>
            <a:ext cx="4034101" cy="5728237"/>
          </a:xfrm>
          <a:prstGeom prst="rect">
            <a:avLst/>
          </a:prstGeom>
        </p:spPr>
      </p:pic>
      <p:pic>
        <p:nvPicPr>
          <p:cNvPr id="14" name="图片 13">
            <a:extLst>
              <a:ext uri="{FF2B5EF4-FFF2-40B4-BE49-F238E27FC236}">
                <a16:creationId xmlns:a16="http://schemas.microsoft.com/office/drawing/2014/main" id="{28A24ABE-0794-8FBD-930E-EA4F058A51A7}"/>
              </a:ext>
            </a:extLst>
          </p:cNvPr>
          <p:cNvPicPr>
            <a:picLocks noChangeAspect="1"/>
          </p:cNvPicPr>
          <p:nvPr/>
        </p:nvPicPr>
        <p:blipFill>
          <a:blip r:embed="rId6"/>
          <a:stretch>
            <a:fillRect/>
          </a:stretch>
        </p:blipFill>
        <p:spPr>
          <a:xfrm>
            <a:off x="5079516" y="913723"/>
            <a:ext cx="4516660" cy="2740726"/>
          </a:xfrm>
          <a:prstGeom prst="rect">
            <a:avLst/>
          </a:prstGeom>
        </p:spPr>
      </p:pic>
      <p:sp>
        <p:nvSpPr>
          <p:cNvPr id="15" name="矩形 14">
            <a:extLst>
              <a:ext uri="{FF2B5EF4-FFF2-40B4-BE49-F238E27FC236}">
                <a16:creationId xmlns:a16="http://schemas.microsoft.com/office/drawing/2014/main" id="{497211CE-0F3E-D62A-E79D-9F0E4608C3F0}"/>
              </a:ext>
            </a:extLst>
          </p:cNvPr>
          <p:cNvSpPr/>
          <p:nvPr/>
        </p:nvSpPr>
        <p:spPr>
          <a:xfrm>
            <a:off x="5079516" y="3777841"/>
            <a:ext cx="7648904" cy="2862322"/>
          </a:xfrm>
          <a:prstGeom prst="rect">
            <a:avLst/>
          </a:prstGeom>
        </p:spPr>
        <p:txBody>
          <a:bodyPr wrap="square">
            <a:spAutoFit/>
          </a:bodyPr>
          <a:lstStyle/>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Big Data Analysis &amp; Mining</a:t>
            </a:r>
          </a:p>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Intelligent Transportation Systems</a:t>
            </a:r>
          </a:p>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Robotic Path Planning</a:t>
            </a:r>
          </a:p>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Network Optimization</a:t>
            </a:r>
          </a:p>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Image Processing &amp; Computer Vision</a:t>
            </a:r>
          </a:p>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Smart Manufacturing &amp; Scheduling</a:t>
            </a:r>
          </a:p>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Financial Engineering</a:t>
            </a:r>
          </a:p>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Bioinformatics &amp; Genomics</a:t>
            </a:r>
          </a:p>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Smart Grid Optimization</a:t>
            </a:r>
          </a:p>
          <a:p>
            <a:pPr marL="457200" lvl="0" indent="-457200" eaLnBrk="0" fontAlgn="base" hangingPunct="0">
              <a:spcBef>
                <a:spcPct val="0"/>
              </a:spcBef>
              <a:spcAft>
                <a:spcPct val="0"/>
              </a:spcAft>
              <a:buFont typeface="+mj-lt"/>
              <a:buAutoNum type="arabicPeriod"/>
            </a:pPr>
            <a:r>
              <a:rPr lang="zh-CN" altLang="zh-CN" dirty="0">
                <a:latin typeface="Arial" panose="020B0604020202020204" pitchFamily="34" charset="0"/>
              </a:rPr>
              <a:t>Emerging Artificial Intelligence Applications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AA051-DBB7-77CB-D472-16705F68C5C2}"/>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4F65A351-5A1E-27E6-9E83-B2E03D7D87AB}"/>
              </a:ext>
            </a:extLst>
          </p:cNvPr>
          <p:cNvSpPr/>
          <p:nvPr/>
        </p:nvSpPr>
        <p:spPr>
          <a:xfrm>
            <a:off x="1760855" y="3286125"/>
            <a:ext cx="8670925" cy="3185160"/>
          </a:xfrm>
          <a:prstGeom prst="rect">
            <a:avLst/>
          </a:prstGeom>
          <a:noFill/>
          <a:ln w="19050">
            <a:gradFill>
              <a:gsLst>
                <a:gs pos="0">
                  <a:srgbClr val="0B2780"/>
                </a:gs>
                <a:gs pos="100000">
                  <a:srgbClr val="091D66"/>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BC551136-BFE3-AF5D-485C-3A0F3AE14E25}"/>
              </a:ext>
            </a:extLst>
          </p:cNvPr>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a:extLst>
              <a:ext uri="{FF2B5EF4-FFF2-40B4-BE49-F238E27FC236}">
                <a16:creationId xmlns:a16="http://schemas.microsoft.com/office/drawing/2014/main" id="{263F4BAE-27D7-07DD-1E3E-836362CA8F75}"/>
              </a:ext>
            </a:extLst>
          </p:cNvPr>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a:extLst>
              <a:ext uri="{FF2B5EF4-FFF2-40B4-BE49-F238E27FC236}">
                <a16:creationId xmlns:a16="http://schemas.microsoft.com/office/drawing/2014/main" id="{23AA3829-8926-0F00-204A-AF1EF75C3601}"/>
              </a:ext>
            </a:extLst>
          </p:cNvPr>
          <p:cNvSpPr txBox="1"/>
          <p:nvPr>
            <p:custDataLst>
              <p:tags r:id="rId1"/>
            </p:custDataLst>
          </p:nvPr>
        </p:nvSpPr>
        <p:spPr>
          <a:xfrm>
            <a:off x="421640" y="109855"/>
            <a:ext cx="3015615" cy="460375"/>
          </a:xfrm>
          <a:prstGeom prst="rect">
            <a:avLst/>
          </a:prstGeom>
          <a:noFill/>
        </p:spPr>
        <p:txBody>
          <a:bodyPr wrap="square" rtlCol="0">
            <a:spAutoFit/>
          </a:bodyPr>
          <a:lstStyle/>
          <a:p>
            <a:pPr algn="l"/>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总结与展望</a:t>
            </a:r>
          </a:p>
        </p:txBody>
      </p:sp>
      <p:sp>
        <p:nvSpPr>
          <p:cNvPr id="31" name="文本框 30">
            <a:extLst>
              <a:ext uri="{FF2B5EF4-FFF2-40B4-BE49-F238E27FC236}">
                <a16:creationId xmlns:a16="http://schemas.microsoft.com/office/drawing/2014/main" id="{1FA25461-C8A4-0859-C5E8-9FA5A6F9D720}"/>
              </a:ext>
            </a:extLst>
          </p:cNvPr>
          <p:cNvSpPr txBox="1"/>
          <p:nvPr>
            <p:custDataLst>
              <p:tags r:id="rId2"/>
            </p:custDataLst>
          </p:nvPr>
        </p:nvSpPr>
        <p:spPr>
          <a:xfrm>
            <a:off x="421640" y="544830"/>
            <a:ext cx="3015615" cy="275590"/>
          </a:xfrm>
          <a:prstGeom prst="rect">
            <a:avLst/>
          </a:prstGeom>
          <a:noFill/>
        </p:spPr>
        <p:txBody>
          <a:bodyPr wrap="square" rtlCol="0">
            <a:spAutoFit/>
          </a:bodyPr>
          <a:lstStyle/>
          <a:p>
            <a:pPr algn="l"/>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Conclusion</a:t>
            </a:r>
            <a:r>
              <a:rPr lang="zh-CN" altLang="en-US"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and Outlook</a:t>
            </a:r>
          </a:p>
        </p:txBody>
      </p:sp>
      <p:pic>
        <p:nvPicPr>
          <p:cNvPr id="3" name="http://photo-static-api.fotomore.com/creative/vcg/400/new/VCG41N846095804.jpg" descr="templates\picture_hover\&amp;pky270_sjzg_VCG41N846095804&amp;2&amp;src_toppic_inpsrchzd1&amp;">
            <a:extLst>
              <a:ext uri="{FF2B5EF4-FFF2-40B4-BE49-F238E27FC236}">
                <a16:creationId xmlns:a16="http://schemas.microsoft.com/office/drawing/2014/main" id="{A2C46199-DD3F-F4C3-6EAC-4FD3D0D13E17}"/>
              </a:ext>
            </a:extLst>
          </p:cNvPr>
          <p:cNvPicPr>
            <a:picLocks noChangeAspect="1"/>
          </p:cNvPicPr>
          <p:nvPr/>
        </p:nvPicPr>
        <p:blipFill>
          <a:blip r:embed="rId4"/>
          <a:srcRect l="5" t="71056" r="5" b="2219"/>
          <a:stretch>
            <a:fillRect/>
          </a:stretch>
        </p:blipFill>
        <p:spPr>
          <a:xfrm>
            <a:off x="1270" y="1119505"/>
            <a:ext cx="12190730" cy="2171700"/>
          </a:xfrm>
          <a:custGeom>
            <a:avLst/>
            <a:gdLst/>
            <a:ahLst/>
            <a:cxnLst>
              <a:cxn ang="3">
                <a:pos x="hc" y="t"/>
              </a:cxn>
              <a:cxn ang="cd2">
                <a:pos x="l" y="vc"/>
              </a:cxn>
              <a:cxn ang="cd4">
                <a:pos x="hc" y="b"/>
              </a:cxn>
              <a:cxn ang="0">
                <a:pos x="r" y="vc"/>
              </a:cxn>
            </a:cxnLst>
            <a:rect l="l" t="t" r="r" b="b"/>
            <a:pathLst>
              <a:path w="19198" h="3420">
                <a:moveTo>
                  <a:pt x="0" y="0"/>
                </a:moveTo>
                <a:lnTo>
                  <a:pt x="19198" y="0"/>
                </a:lnTo>
                <a:lnTo>
                  <a:pt x="19198" y="3420"/>
                </a:lnTo>
                <a:lnTo>
                  <a:pt x="0" y="3420"/>
                </a:lnTo>
                <a:lnTo>
                  <a:pt x="0" y="0"/>
                </a:lnTo>
                <a:close/>
              </a:path>
            </a:pathLst>
          </a:custGeom>
        </p:spPr>
      </p:pic>
      <p:sp>
        <p:nvSpPr>
          <p:cNvPr id="9" name="矩形 8">
            <a:extLst>
              <a:ext uri="{FF2B5EF4-FFF2-40B4-BE49-F238E27FC236}">
                <a16:creationId xmlns:a16="http://schemas.microsoft.com/office/drawing/2014/main" id="{5D0BC76F-1D26-D4B8-C011-5818F8232898}"/>
              </a:ext>
            </a:extLst>
          </p:cNvPr>
          <p:cNvSpPr/>
          <p:nvPr/>
        </p:nvSpPr>
        <p:spPr>
          <a:xfrm>
            <a:off x="1270" y="1114425"/>
            <a:ext cx="12190730" cy="2171700"/>
          </a:xfrm>
          <a:prstGeom prst="rect">
            <a:avLst/>
          </a:prstGeom>
          <a:gradFill>
            <a:gsLst>
              <a:gs pos="0">
                <a:srgbClr val="0B2780">
                  <a:alpha val="50000"/>
                </a:srgbClr>
              </a:gs>
              <a:gs pos="100000">
                <a:srgbClr val="091D66">
                  <a:alpha val="5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5CD012C-6629-CFD0-6108-CE76A8A82B4D}"/>
              </a:ext>
            </a:extLst>
          </p:cNvPr>
          <p:cNvSpPr txBox="1"/>
          <p:nvPr/>
        </p:nvSpPr>
        <p:spPr>
          <a:xfrm>
            <a:off x="-318" y="1818640"/>
            <a:ext cx="12190729" cy="768350"/>
          </a:xfrm>
          <a:prstGeom prst="rect">
            <a:avLst/>
          </a:prstGeom>
          <a:noFill/>
          <a:effectLst/>
        </p:spPr>
        <p:txBody>
          <a:bodyPr wrap="square" rtlCol="0">
            <a:spAutoFit/>
          </a:bodyPr>
          <a:lstStyle/>
          <a:p>
            <a:pPr algn="ctr"/>
            <a:r>
              <a:rPr lang="zh-CN" altLang="en-US" sz="4400" b="1" dirty="0">
                <a:solidFill>
                  <a:schemeClr val="bg1"/>
                </a:solidFill>
                <a:latin typeface="微软雅黑" panose="020B0503020204020204" charset="-122"/>
                <a:ea typeface="微软雅黑" panose="020B0503020204020204" charset="-122"/>
              </a:rPr>
              <a:t>总 结 与 展 望</a:t>
            </a:r>
          </a:p>
        </p:txBody>
      </p:sp>
      <p:sp>
        <p:nvSpPr>
          <p:cNvPr id="40" name="文本框 39">
            <a:extLst>
              <a:ext uri="{FF2B5EF4-FFF2-40B4-BE49-F238E27FC236}">
                <a16:creationId xmlns:a16="http://schemas.microsoft.com/office/drawing/2014/main" id="{5DE417EF-F7CD-E405-6BD3-8DE774E17DFC}"/>
              </a:ext>
            </a:extLst>
          </p:cNvPr>
          <p:cNvSpPr txBox="1"/>
          <p:nvPr/>
        </p:nvSpPr>
        <p:spPr>
          <a:xfrm>
            <a:off x="1929447" y="3400742"/>
            <a:ext cx="7930515" cy="2955925"/>
          </a:xfrm>
          <a:prstGeom prst="rect">
            <a:avLst/>
          </a:prstGeom>
          <a:noFill/>
        </p:spPr>
        <p:txBody>
          <a:bodyPr wrap="square" rtlCol="0">
            <a:noAutofit/>
          </a:bodyPr>
          <a:lstStyle/>
          <a:p>
            <a:pPr algn="just">
              <a:lnSpc>
                <a:spcPct val="15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ACO</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 的核心优势在于：</a:t>
            </a:r>
            <a:endPar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通过信息素正反馈机制快速收敛至优质解</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参数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α</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β</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ρ</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 实现探索与利用的平衡</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在动态环境（如 </a:t>
            </a:r>
            <a:r>
              <a:rPr lang="en-US" altLang="zh-CN"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AntNet</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）中展现卓越适应性</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未来研究方向包括：</a:t>
            </a:r>
          </a:p>
          <a:p>
            <a:pPr marL="342900" indent="-342900" algn="just">
              <a:lnSpc>
                <a:spcPct val="15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结合深度学习等混合算法</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扩展至物联网（</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IoT</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）等新兴领域</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pic>
        <p:nvPicPr>
          <p:cNvPr id="5" name="图片 4">
            <a:extLst>
              <a:ext uri="{FF2B5EF4-FFF2-40B4-BE49-F238E27FC236}">
                <a16:creationId xmlns:a16="http://schemas.microsoft.com/office/drawing/2014/main" id="{D9A15C59-F826-BB2E-FC40-4AC3551ED3C2}"/>
              </a:ext>
            </a:extLst>
          </p:cNvPr>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extLst>
      <p:ext uri="{BB962C8B-B14F-4D97-AF65-F5344CB8AC3E}">
        <p14:creationId xmlns:p14="http://schemas.microsoft.com/office/powerpoint/2010/main" val="2782514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25663"/>
            <a:ext cx="12192635" cy="260667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1"/>
            </p:custDataLst>
          </p:nvPr>
        </p:nvSpPr>
        <p:spPr>
          <a:xfrm>
            <a:off x="1385253" y="1065530"/>
            <a:ext cx="9421495" cy="4726940"/>
          </a:xfrm>
          <a:prstGeom prst="roundRect">
            <a:avLst>
              <a:gd name="adj" fmla="val 0"/>
            </a:avLst>
          </a:prstGeom>
          <a:solidFill>
            <a:schemeClr val="bg1">
              <a:lumMod val="95000"/>
            </a:schemeClr>
          </a:solidFill>
          <a:ln w="38100">
            <a:noFill/>
          </a:ln>
          <a:effectLst>
            <a:outerShdw blurRad="330200" dist="2540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2" name="文本框 11"/>
          <p:cNvSpPr txBox="1"/>
          <p:nvPr>
            <p:custDataLst>
              <p:tags r:id="rId2"/>
            </p:custDataLst>
          </p:nvPr>
        </p:nvSpPr>
        <p:spPr>
          <a:xfrm>
            <a:off x="5295900" y="1393825"/>
            <a:ext cx="1599565" cy="829945"/>
          </a:xfrm>
          <a:prstGeom prst="rect">
            <a:avLst/>
          </a:prstGeom>
          <a:noFill/>
        </p:spPr>
        <p:txBody>
          <a:bodyPr wrap="square" rtlCol="0">
            <a:spAutoFit/>
          </a:bodyPr>
          <a:lstStyle/>
          <a:p>
            <a:pPr algn="dist"/>
            <a:r>
              <a:rPr lang="zh-CN" altLang="en-US" sz="48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目录</a:t>
            </a:r>
          </a:p>
        </p:txBody>
      </p:sp>
      <p:sp>
        <p:nvSpPr>
          <p:cNvPr id="4" name="文本框 3"/>
          <p:cNvSpPr txBox="1"/>
          <p:nvPr>
            <p:custDataLst>
              <p:tags r:id="rId3"/>
            </p:custDataLst>
          </p:nvPr>
        </p:nvSpPr>
        <p:spPr>
          <a:xfrm>
            <a:off x="5246370" y="2184242"/>
            <a:ext cx="1699260" cy="398780"/>
          </a:xfrm>
          <a:prstGeom prst="rect">
            <a:avLst/>
          </a:prstGeom>
          <a:noFill/>
        </p:spPr>
        <p:txBody>
          <a:bodyPr wrap="square" rtlCol="0">
            <a:spAutoFit/>
          </a:bodyPr>
          <a:lstStyle/>
          <a:p>
            <a:pPr algn="ctr"/>
            <a:r>
              <a:rPr lang="en-US" altLang="zh-CN" sz="2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CONTENTS</a:t>
            </a:r>
          </a:p>
        </p:txBody>
      </p:sp>
      <p:sp>
        <p:nvSpPr>
          <p:cNvPr id="18" name="椭圆 17"/>
          <p:cNvSpPr>
            <a:spLocks noChangeAspect="1"/>
          </p:cNvSpPr>
          <p:nvPr>
            <p:custDataLst>
              <p:tags r:id="rId4"/>
            </p:custDataLst>
          </p:nvPr>
        </p:nvSpPr>
        <p:spPr>
          <a:xfrm>
            <a:off x="2925035" y="311245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微软雅黑" panose="020B0503020204020204" charset="-122"/>
            </a:endParaRPr>
          </a:p>
        </p:txBody>
      </p:sp>
      <p:sp>
        <p:nvSpPr>
          <p:cNvPr id="10" name="文本框 9"/>
          <p:cNvSpPr txBox="1"/>
          <p:nvPr>
            <p:custDataLst>
              <p:tags r:id="rId5"/>
            </p:custDataLst>
          </p:nvPr>
        </p:nvSpPr>
        <p:spPr>
          <a:xfrm>
            <a:off x="3529555" y="3027363"/>
            <a:ext cx="3015615" cy="521970"/>
          </a:xfrm>
          <a:prstGeom prst="rect">
            <a:avLst/>
          </a:prstGeom>
          <a:noFill/>
        </p:spPr>
        <p:txBody>
          <a:bodyPr wrap="square" rtlCol="0">
            <a:spAutoFit/>
          </a:bodyPr>
          <a:lstStyle/>
          <a:p>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算法介绍</a:t>
            </a:r>
          </a:p>
        </p:txBody>
      </p:sp>
      <p:sp>
        <p:nvSpPr>
          <p:cNvPr id="3" name="文本框 2"/>
          <p:cNvSpPr txBox="1"/>
          <p:nvPr>
            <p:custDataLst>
              <p:tags r:id="rId6"/>
            </p:custDataLst>
          </p:nvPr>
        </p:nvSpPr>
        <p:spPr>
          <a:xfrm>
            <a:off x="3529555" y="3462338"/>
            <a:ext cx="3015615" cy="275590"/>
          </a:xfrm>
          <a:prstGeom prst="rect">
            <a:avLst/>
          </a:prstGeom>
          <a:noFill/>
        </p:spPr>
        <p:txBody>
          <a:bodyPr wrap="square" rtlCol="0">
            <a:spAutoFit/>
          </a:bodyPr>
          <a:lstStyle/>
          <a:p>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Algorithm Introduction</a:t>
            </a:r>
          </a:p>
        </p:txBody>
      </p:sp>
      <p:sp>
        <p:nvSpPr>
          <p:cNvPr id="8" name="椭圆 7"/>
          <p:cNvSpPr>
            <a:spLocks noChangeAspect="1"/>
          </p:cNvSpPr>
          <p:nvPr>
            <p:custDataLst>
              <p:tags r:id="rId7"/>
            </p:custDataLst>
          </p:nvPr>
        </p:nvSpPr>
        <p:spPr>
          <a:xfrm>
            <a:off x="6477838" y="311245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微软雅黑" panose="020B0503020204020204" charset="-122"/>
            </a:endParaRPr>
          </a:p>
        </p:txBody>
      </p:sp>
      <p:sp>
        <p:nvSpPr>
          <p:cNvPr id="13" name="文本框 12"/>
          <p:cNvSpPr txBox="1"/>
          <p:nvPr>
            <p:custDataLst>
              <p:tags r:id="rId8"/>
            </p:custDataLst>
          </p:nvPr>
        </p:nvSpPr>
        <p:spPr>
          <a:xfrm>
            <a:off x="7082358" y="3027680"/>
            <a:ext cx="1969770" cy="521970"/>
          </a:xfrm>
          <a:prstGeom prst="rect">
            <a:avLst/>
          </a:prstGeom>
          <a:noFill/>
        </p:spPr>
        <p:txBody>
          <a:bodyPr wrap="square" rtlCol="0">
            <a:spAutoFit/>
          </a:bodyPr>
          <a:lstStyle/>
          <a:p>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应用案例</a:t>
            </a:r>
          </a:p>
        </p:txBody>
      </p:sp>
      <p:sp>
        <p:nvSpPr>
          <p:cNvPr id="19" name="文本框 18"/>
          <p:cNvSpPr txBox="1"/>
          <p:nvPr>
            <p:custDataLst>
              <p:tags r:id="rId9"/>
            </p:custDataLst>
          </p:nvPr>
        </p:nvSpPr>
        <p:spPr>
          <a:xfrm>
            <a:off x="7082358" y="3462338"/>
            <a:ext cx="3626485" cy="275590"/>
          </a:xfrm>
          <a:prstGeom prst="rect">
            <a:avLst/>
          </a:prstGeom>
          <a:noFill/>
        </p:spPr>
        <p:txBody>
          <a:bodyPr wrap="square" rtlCol="0">
            <a:spAutoFit/>
          </a:bodyPr>
          <a:lstStyle/>
          <a:p>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Applications</a:t>
            </a:r>
            <a:endParaRPr lang="zh-CN" altLang="en-US" sz="12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
        <p:nvSpPr>
          <p:cNvPr id="23" name="椭圆 22"/>
          <p:cNvSpPr>
            <a:spLocks noChangeAspect="1"/>
          </p:cNvSpPr>
          <p:nvPr>
            <p:custDataLst>
              <p:tags r:id="rId10"/>
            </p:custDataLst>
          </p:nvPr>
        </p:nvSpPr>
        <p:spPr>
          <a:xfrm>
            <a:off x="2925035" y="432784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微软雅黑" panose="020B0503020204020204" charset="-122"/>
            </a:endParaRPr>
          </a:p>
        </p:txBody>
      </p:sp>
      <p:sp>
        <p:nvSpPr>
          <p:cNvPr id="25" name="文本框 24"/>
          <p:cNvSpPr txBox="1"/>
          <p:nvPr>
            <p:custDataLst>
              <p:tags r:id="rId11"/>
            </p:custDataLst>
          </p:nvPr>
        </p:nvSpPr>
        <p:spPr>
          <a:xfrm>
            <a:off x="3529555" y="4242753"/>
            <a:ext cx="3015615" cy="521970"/>
          </a:xfrm>
          <a:prstGeom prst="rect">
            <a:avLst/>
          </a:prstGeom>
          <a:noFill/>
        </p:spPr>
        <p:txBody>
          <a:bodyPr wrap="square" rtlCol="0">
            <a:spAutoFit/>
          </a:bodyPr>
          <a:lstStyle/>
          <a:p>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总结与展望</a:t>
            </a:r>
            <a:r>
              <a:rPr lang="en-US" altLang="zh-CN"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 </a:t>
            </a:r>
          </a:p>
        </p:txBody>
      </p:sp>
      <p:sp>
        <p:nvSpPr>
          <p:cNvPr id="26" name="文本框 25"/>
          <p:cNvSpPr txBox="1"/>
          <p:nvPr>
            <p:custDataLst>
              <p:tags r:id="rId12"/>
            </p:custDataLst>
          </p:nvPr>
        </p:nvSpPr>
        <p:spPr>
          <a:xfrm>
            <a:off x="3529555" y="4677728"/>
            <a:ext cx="3015615" cy="275590"/>
          </a:xfrm>
          <a:prstGeom prst="rect">
            <a:avLst/>
          </a:prstGeom>
          <a:noFill/>
        </p:spPr>
        <p:txBody>
          <a:bodyPr wrap="square" rtlCol="0">
            <a:spAutoFit/>
          </a:bodyPr>
          <a:lstStyle/>
          <a:p>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Conclusion and Outlook</a:t>
            </a:r>
          </a:p>
        </p:txBody>
      </p:sp>
      <p:sp>
        <p:nvSpPr>
          <p:cNvPr id="28" name="椭圆 27"/>
          <p:cNvSpPr>
            <a:spLocks noChangeAspect="1"/>
          </p:cNvSpPr>
          <p:nvPr>
            <p:custDataLst>
              <p:tags r:id="rId13"/>
            </p:custDataLst>
          </p:nvPr>
        </p:nvSpPr>
        <p:spPr>
          <a:xfrm>
            <a:off x="6477838" y="432784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微软雅黑" panose="020B0503020204020204" charset="-122"/>
            </a:endParaRPr>
          </a:p>
        </p:txBody>
      </p:sp>
      <p:sp>
        <p:nvSpPr>
          <p:cNvPr id="30" name="文本框 29"/>
          <p:cNvSpPr txBox="1"/>
          <p:nvPr>
            <p:custDataLst>
              <p:tags r:id="rId14"/>
            </p:custDataLst>
          </p:nvPr>
        </p:nvSpPr>
        <p:spPr>
          <a:xfrm>
            <a:off x="7082358" y="4242753"/>
            <a:ext cx="3806825" cy="521970"/>
          </a:xfrm>
          <a:prstGeom prst="rect">
            <a:avLst/>
          </a:prstGeom>
          <a:noFill/>
        </p:spPr>
        <p:txBody>
          <a:bodyPr wrap="square" rtlCol="0">
            <a:spAutoFit/>
          </a:bodyPr>
          <a:lstStyle/>
          <a:p>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参考文献</a:t>
            </a:r>
          </a:p>
        </p:txBody>
      </p:sp>
      <p:sp>
        <p:nvSpPr>
          <p:cNvPr id="31" name="文本框 30"/>
          <p:cNvSpPr txBox="1"/>
          <p:nvPr>
            <p:custDataLst>
              <p:tags r:id="rId15"/>
            </p:custDataLst>
          </p:nvPr>
        </p:nvSpPr>
        <p:spPr>
          <a:xfrm>
            <a:off x="7082358" y="4677728"/>
            <a:ext cx="3015615" cy="275590"/>
          </a:xfrm>
          <a:prstGeom prst="rect">
            <a:avLst/>
          </a:prstGeom>
          <a:noFill/>
        </p:spPr>
        <p:txBody>
          <a:bodyPr wrap="square" rtlCol="0">
            <a:spAutoFit/>
          </a:bodyPr>
          <a:lstStyle/>
          <a:p>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References</a:t>
            </a:r>
          </a:p>
        </p:txBody>
      </p:sp>
      <p:pic>
        <p:nvPicPr>
          <p:cNvPr id="33" name="图片 32" descr="templates\docerresourceshop\icons\\32313538343833323b32313538343831333bd0b4c2dbcec4"/>
          <p:cNvPicPr>
            <a:picLocks noChangeAspect="1"/>
          </p:cNvPicPr>
          <p:nvPr>
            <p:custDataLst>
              <p:tags r:id="rId16"/>
            </p:custDataLst>
          </p:nvPr>
        </p:nvPicPr>
        <p:blipFill>
          <a:blip r:embed="rId22">
            <a:extLst>
              <a:ext uri="{96DAC541-7B7A-43D3-8B79-37D633B846F1}">
                <asvg:svgBlip xmlns:asvg="http://schemas.microsoft.com/office/drawing/2016/SVG/main" r:embed="rId23"/>
              </a:ext>
            </a:extLst>
          </a:blip>
          <a:stretch>
            <a:fillRect/>
          </a:stretch>
        </p:blipFill>
        <p:spPr>
          <a:xfrm>
            <a:off x="6567713" y="4417718"/>
            <a:ext cx="360000" cy="360000"/>
          </a:xfrm>
          <a:prstGeom prst="rect">
            <a:avLst/>
          </a:prstGeom>
        </p:spPr>
      </p:pic>
      <p:pic>
        <p:nvPicPr>
          <p:cNvPr id="34" name="图片 33" descr="templates\docerresourceshop\icons\\32313538343833323b32313538343832393bc2dbcec4c1e9b8d0"/>
          <p:cNvPicPr>
            <a:picLocks noChangeAspect="1"/>
          </p:cNvPicPr>
          <p:nvPr>
            <p:custDataLst>
              <p:tags r:id="rId17"/>
            </p:custDataLst>
          </p:nvPr>
        </p:nvPicPr>
        <p:blipFill>
          <a:blip r:embed="rId24">
            <a:extLst>
              <a:ext uri="{96DAC541-7B7A-43D3-8B79-37D633B846F1}">
                <asvg:svgBlip xmlns:asvg="http://schemas.microsoft.com/office/drawing/2016/SVG/main" r:embed="rId25"/>
              </a:ext>
            </a:extLst>
          </a:blip>
          <a:stretch>
            <a:fillRect/>
          </a:stretch>
        </p:blipFill>
        <p:spPr>
          <a:xfrm>
            <a:off x="6567713" y="3202328"/>
            <a:ext cx="360000" cy="360000"/>
          </a:xfrm>
          <a:prstGeom prst="rect">
            <a:avLst/>
          </a:prstGeom>
        </p:spPr>
      </p:pic>
      <p:pic>
        <p:nvPicPr>
          <p:cNvPr id="35" name="图片 34" descr="templates\docerresourceshop\icons\\32313538343833323b32313538343832363bc2dbcec4c6dabfaf"/>
          <p:cNvPicPr>
            <a:picLocks noChangeAspect="1"/>
          </p:cNvPicPr>
          <p:nvPr>
            <p:custDataLst>
              <p:tags r:id="rId18"/>
            </p:custDataLst>
          </p:nvPr>
        </p:nvPicPr>
        <p:blipFill>
          <a:blip r:embed="rId26">
            <a:extLst>
              <a:ext uri="{96DAC541-7B7A-43D3-8B79-37D633B846F1}">
                <asvg:svgBlip xmlns:asvg="http://schemas.microsoft.com/office/drawing/2016/SVG/main" r:embed="rId27"/>
              </a:ext>
            </a:extLst>
          </a:blip>
          <a:stretch>
            <a:fillRect/>
          </a:stretch>
        </p:blipFill>
        <p:spPr>
          <a:xfrm>
            <a:off x="3014910" y="4417718"/>
            <a:ext cx="360000" cy="360000"/>
          </a:xfrm>
          <a:prstGeom prst="rect">
            <a:avLst/>
          </a:prstGeom>
        </p:spPr>
      </p:pic>
      <p:pic>
        <p:nvPicPr>
          <p:cNvPr id="37" name="图片 36" descr="templates\docerresourceshop\icons\\32313538393030343b32313538383134393bc2dbcec4"/>
          <p:cNvPicPr>
            <a:picLocks noChangeAspect="1"/>
          </p:cNvPicPr>
          <p:nvPr>
            <p:custDataLst>
              <p:tags r:id="rId19"/>
            </p:custDataLst>
          </p:nvPr>
        </p:nvPicPr>
        <p:blipFill>
          <a:blip r:embed="rId28">
            <a:extLst>
              <a:ext uri="{96DAC541-7B7A-43D3-8B79-37D633B846F1}">
                <asvg:svgBlip xmlns:asvg="http://schemas.microsoft.com/office/drawing/2016/SVG/main" r:embed="rId29"/>
              </a:ext>
            </a:extLst>
          </a:blip>
          <a:stretch>
            <a:fillRect/>
          </a:stretch>
        </p:blipFill>
        <p:spPr>
          <a:xfrm>
            <a:off x="3014910" y="3202328"/>
            <a:ext cx="360000" cy="360000"/>
          </a:xfrm>
          <a:prstGeom prst="rect">
            <a:avLst/>
          </a:prstGeom>
        </p:spPr>
      </p:pic>
      <p:pic>
        <p:nvPicPr>
          <p:cNvPr id="6" name="图片 5"/>
          <p:cNvPicPr>
            <a:picLocks noChangeAspect="1"/>
          </p:cNvPicPr>
          <p:nvPr/>
        </p:nvPicPr>
        <p:blipFill>
          <a:blip r:embed="rId30">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5A128-4E55-5A28-1C24-5306B761492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F8E102FF-8DB7-43BA-C173-28016D5764FA}"/>
              </a:ext>
            </a:extLst>
          </p:cNvPr>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a:extLst>
              <a:ext uri="{FF2B5EF4-FFF2-40B4-BE49-F238E27FC236}">
                <a16:creationId xmlns:a16="http://schemas.microsoft.com/office/drawing/2014/main" id="{C5541C6D-8FEA-3C43-3E09-2162232C518B}"/>
              </a:ext>
            </a:extLst>
          </p:cNvPr>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a:extLst>
              <a:ext uri="{FF2B5EF4-FFF2-40B4-BE49-F238E27FC236}">
                <a16:creationId xmlns:a16="http://schemas.microsoft.com/office/drawing/2014/main" id="{BB42C90B-DA8E-11FD-E80C-FF79B5FFAA38}"/>
              </a:ext>
            </a:extLst>
          </p:cNvPr>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2604135" y="1395095"/>
            <a:ext cx="1720850" cy="1720850"/>
          </a:xfrm>
          <a:prstGeom prst="rect">
            <a:avLst/>
          </a:prstGeom>
        </p:spPr>
      </p:pic>
      <p:sp>
        <p:nvSpPr>
          <p:cNvPr id="3" name="文本框 2">
            <a:extLst>
              <a:ext uri="{FF2B5EF4-FFF2-40B4-BE49-F238E27FC236}">
                <a16:creationId xmlns:a16="http://schemas.microsoft.com/office/drawing/2014/main" id="{97A956DD-EDCA-5C04-9036-22BE5C6975CA}"/>
              </a:ext>
            </a:extLst>
          </p:cNvPr>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FOUR</a:t>
            </a:r>
          </a:p>
        </p:txBody>
      </p:sp>
      <p:cxnSp>
        <p:nvCxnSpPr>
          <p:cNvPr id="5" name="直接连接符 4">
            <a:extLst>
              <a:ext uri="{FF2B5EF4-FFF2-40B4-BE49-F238E27FC236}">
                <a16:creationId xmlns:a16="http://schemas.microsoft.com/office/drawing/2014/main" id="{858A9A83-2F6C-B0F2-9850-D31FF02D1040}"/>
              </a:ext>
            </a:extLst>
          </p:cNvPr>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8D4DE47-C5C7-C6A9-DACF-A0A135DE0BC1}"/>
              </a:ext>
            </a:extLst>
          </p:cNvPr>
          <p:cNvSpPr txBox="1"/>
          <p:nvPr>
            <p:custDataLst>
              <p:tags r:id="rId4"/>
            </p:custDataLst>
          </p:nvPr>
        </p:nvSpPr>
        <p:spPr>
          <a:xfrm>
            <a:off x="1645285" y="3374708"/>
            <a:ext cx="8901430" cy="706755"/>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参考文献</a:t>
            </a:r>
          </a:p>
        </p:txBody>
      </p:sp>
      <p:pic>
        <p:nvPicPr>
          <p:cNvPr id="8" name="图片 7">
            <a:extLst>
              <a:ext uri="{FF2B5EF4-FFF2-40B4-BE49-F238E27FC236}">
                <a16:creationId xmlns:a16="http://schemas.microsoft.com/office/drawing/2014/main" id="{2499D323-9843-20BF-8444-03514E6E5CC4}"/>
              </a:ext>
            </a:extLst>
          </p:cNvPr>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7" name="文本框 6">
            <a:extLst>
              <a:ext uri="{FF2B5EF4-FFF2-40B4-BE49-F238E27FC236}">
                <a16:creationId xmlns:a16="http://schemas.microsoft.com/office/drawing/2014/main" id="{69EF5849-DD4D-DC2F-81EC-024BE0244D4D}"/>
              </a:ext>
            </a:extLst>
          </p:cNvPr>
          <p:cNvSpPr txBox="1"/>
          <p:nvPr>
            <p:custDataLst>
              <p:tags r:id="rId5"/>
            </p:custDataLst>
          </p:nvPr>
        </p:nvSpPr>
        <p:spPr>
          <a:xfrm>
            <a:off x="1645285" y="4588411"/>
            <a:ext cx="8901430" cy="369332"/>
          </a:xfrm>
          <a:prstGeom prst="rect">
            <a:avLst/>
          </a:prstGeom>
          <a:noFill/>
        </p:spPr>
        <p:txBody>
          <a:bodyPr wrap="square" rtlCol="0">
            <a:spAutoFit/>
          </a:bodyPr>
          <a:lstStyle/>
          <a:p>
            <a:pPr algn="ct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References</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280257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1"/>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参考文献</a:t>
            </a:r>
          </a:p>
        </p:txBody>
      </p:sp>
      <p:sp>
        <p:nvSpPr>
          <p:cNvPr id="10" name="文本框 9"/>
          <p:cNvSpPr txBox="1"/>
          <p:nvPr>
            <p:custDataLst>
              <p:tags r:id="rId2"/>
            </p:custDataLst>
          </p:nvPr>
        </p:nvSpPr>
        <p:spPr>
          <a:xfrm>
            <a:off x="421640" y="534994"/>
            <a:ext cx="3395448" cy="275590"/>
          </a:xfrm>
          <a:prstGeom prst="rect">
            <a:avLst/>
          </a:prstGeom>
          <a:noFill/>
        </p:spPr>
        <p:txBody>
          <a:bodyPr wrap="square" rtlCol="0">
            <a:spAutoFit/>
          </a:bodyPr>
          <a:lstStyle/>
          <a:p>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References</a:t>
            </a:r>
            <a:endPar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21005" y="995369"/>
            <a:ext cx="11575415" cy="5631675"/>
          </a:xfrm>
          <a:prstGeom prst="rect">
            <a:avLst/>
          </a:prstGeom>
          <a:noFill/>
        </p:spPr>
        <p:txBody>
          <a:bodyPr wrap="square" rtlCol="0">
            <a:no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[1] D.A. Alexandrov and Y.A. </a:t>
            </a:r>
            <a:r>
              <a:rPr lang="en-US" altLang="zh-CN" sz="1600" dirty="0" err="1">
                <a:latin typeface="Times New Roman" panose="02020603050405020304" pitchFamily="18" charset="0"/>
                <a:cs typeface="Times New Roman" panose="02020603050405020304" pitchFamily="18" charset="0"/>
              </a:rPr>
              <a:t>Kochetov</a:t>
            </a:r>
            <a:r>
              <a:rPr lang="en-US" altLang="zh-CN" sz="1600" dirty="0">
                <a:latin typeface="Times New Roman" panose="02020603050405020304" pitchFamily="18" charset="0"/>
                <a:cs typeface="Times New Roman" panose="02020603050405020304" pitchFamily="18" charset="0"/>
              </a:rPr>
              <a:t>. The behavior of the ant colony algorithm for the set covering problem. In K. </a:t>
            </a:r>
            <a:r>
              <a:rPr lang="en-US" altLang="zh-CN" sz="1600" dirty="0" err="1">
                <a:latin typeface="Times New Roman" panose="02020603050405020304" pitchFamily="18" charset="0"/>
                <a:cs typeface="Times New Roman" panose="02020603050405020304" pitchFamily="18" charset="0"/>
              </a:rPr>
              <a:t>Inderfurth</a:t>
            </a:r>
            <a:r>
              <a:rPr lang="en-US" altLang="zh-CN" sz="1600" dirty="0">
                <a:latin typeface="Times New Roman" panose="02020603050405020304" pitchFamily="18" charset="0"/>
                <a:cs typeface="Times New Roman" panose="02020603050405020304" pitchFamily="18" charset="0"/>
              </a:rPr>
              <a:t>, G. </a:t>
            </a:r>
            <a:r>
              <a:rPr lang="en-US" altLang="zh-CN" sz="1600" dirty="0" err="1">
                <a:latin typeface="Times New Roman" panose="02020603050405020304" pitchFamily="18" charset="0"/>
                <a:cs typeface="Times New Roman" panose="02020603050405020304" pitchFamily="18" charset="0"/>
              </a:rPr>
              <a:t>Schwodiauer</a:t>
            </a:r>
            <a:r>
              <a:rPr lang="en-US" altLang="zh-CN" sz="1600"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W. </a:t>
            </a:r>
            <a:r>
              <a:rPr lang="en-US" altLang="zh-CN" sz="1600" dirty="0" err="1">
                <a:latin typeface="Times New Roman" panose="02020603050405020304" pitchFamily="18" charset="0"/>
                <a:cs typeface="Times New Roman" panose="02020603050405020304" pitchFamily="18" charset="0"/>
              </a:rPr>
              <a:t>Domschke</a:t>
            </a:r>
            <a:r>
              <a:rPr lang="en-US" altLang="zh-CN" sz="1600" dirty="0">
                <a:latin typeface="Times New Roman" panose="02020603050405020304" pitchFamily="18" charset="0"/>
                <a:cs typeface="Times New Roman" panose="02020603050405020304" pitchFamily="18" charset="0"/>
              </a:rPr>
              <a:t>, F. Juhnke, P. Kleinschmidt, and G. Wascher, editors, </a:t>
            </a:r>
            <a:r>
              <a:rPr lang="en-US"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Operations Research Proceedings 1999, pages 255–260. Springer Verlag, 2000.</a:t>
            </a:r>
          </a:p>
          <a:p>
            <a:pPr>
              <a:lnSpc>
                <a:spcPct val="150000"/>
              </a:lnSpc>
            </a:pPr>
            <a:r>
              <a:rPr lang="en-US" altLang="zh-CN" sz="1600" dirty="0">
                <a:latin typeface="Times New Roman" panose="02020603050405020304" pitchFamily="18" charset="0"/>
                <a:cs typeface="Times New Roman" panose="02020603050405020304" pitchFamily="18" charset="0"/>
              </a:rPr>
              <a:t>[2] A. Bauer, B. </a:t>
            </a:r>
            <a:r>
              <a:rPr lang="en-US" altLang="zh-CN" sz="1600" dirty="0" err="1">
                <a:latin typeface="Times New Roman" panose="02020603050405020304" pitchFamily="18" charset="0"/>
                <a:cs typeface="Times New Roman" panose="02020603050405020304" pitchFamily="18" charset="0"/>
              </a:rPr>
              <a:t>Bullnheimer</a:t>
            </a:r>
            <a:r>
              <a:rPr lang="en-US" altLang="zh-CN" sz="1600" dirty="0">
                <a:latin typeface="Times New Roman" panose="02020603050405020304" pitchFamily="18" charset="0"/>
                <a:cs typeface="Times New Roman" panose="02020603050405020304" pitchFamily="18" charset="0"/>
              </a:rPr>
              <a:t>, R. F. Hartl, and C. Strauss. An ant colony optimization approach for the single machine total tardiness problem. In Proceedings of the 1999 Congress on Evolutionary Computation (CEC’99), pages 1445–1450. IEEE Press, Piscataway, NJ, 1999.</a:t>
            </a:r>
          </a:p>
          <a:p>
            <a:pPr>
              <a:lnSpc>
                <a:spcPct val="150000"/>
              </a:lnSpc>
            </a:pPr>
            <a:r>
              <a:rPr lang="en-US" altLang="zh-CN" sz="1600" dirty="0">
                <a:latin typeface="Times New Roman" panose="02020603050405020304" pitchFamily="18" charset="0"/>
                <a:cs typeface="Times New Roman" panose="02020603050405020304" pitchFamily="18" charset="0"/>
              </a:rPr>
              <a:t>[3] R. Beckers, J.-L. </a:t>
            </a:r>
            <a:r>
              <a:rPr lang="en-US" altLang="zh-CN" sz="1600" dirty="0" err="1">
                <a:latin typeface="Times New Roman" panose="02020603050405020304" pitchFamily="18" charset="0"/>
                <a:cs typeface="Times New Roman" panose="02020603050405020304" pitchFamily="18" charset="0"/>
              </a:rPr>
              <a:t>Deneubourg</a:t>
            </a:r>
            <a:r>
              <a:rPr lang="en-US" altLang="zh-CN" sz="1600" dirty="0">
                <a:latin typeface="Times New Roman" panose="02020603050405020304" pitchFamily="18" charset="0"/>
                <a:cs typeface="Times New Roman" panose="02020603050405020304" pitchFamily="18" charset="0"/>
              </a:rPr>
              <a:t>, and S. Goss. Modulation of trail laying </a:t>
            </a:r>
            <a:r>
              <a:rPr lang="en-US" altLang="zh-CN" sz="1600" dirty="0" err="1">
                <a:latin typeface="Times New Roman" panose="02020603050405020304" pitchFamily="18" charset="0"/>
                <a:cs typeface="Times New Roman" panose="02020603050405020304" pitchFamily="18" charset="0"/>
              </a:rPr>
              <a:t>inthe</a:t>
            </a:r>
            <a:r>
              <a:rPr lang="en-US" altLang="zh-CN" sz="1600" dirty="0">
                <a:latin typeface="Times New Roman" panose="02020603050405020304" pitchFamily="18" charset="0"/>
                <a:cs typeface="Times New Roman" panose="02020603050405020304" pitchFamily="18" charset="0"/>
              </a:rPr>
              <a:t> ant </a:t>
            </a:r>
            <a:r>
              <a:rPr lang="en-US" altLang="zh-CN" sz="1600" dirty="0" err="1">
                <a:latin typeface="Times New Roman" panose="02020603050405020304" pitchFamily="18" charset="0"/>
                <a:cs typeface="Times New Roman" panose="02020603050405020304" pitchFamily="18" charset="0"/>
              </a:rPr>
              <a:t>Lasius</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niger</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hymenoptera</a:t>
            </a:r>
            <a:r>
              <a:rPr lang="en-US" altLang="zh-CN" sz="1600" dirty="0">
                <a:latin typeface="Times New Roman" panose="02020603050405020304" pitchFamily="18" charset="0"/>
                <a:cs typeface="Times New Roman" panose="02020603050405020304" pitchFamily="18" charset="0"/>
              </a:rPr>
              <a:t>: Formicidae) and its role in the </a:t>
            </a:r>
            <a:r>
              <a:rPr lang="en-US" altLang="zh-CN" sz="1600" dirty="0" err="1">
                <a:latin typeface="Times New Roman" panose="02020603050405020304" pitchFamily="18" charset="0"/>
                <a:cs typeface="Times New Roman" panose="02020603050405020304" pitchFamily="18" charset="0"/>
              </a:rPr>
              <a:t>collectiveselection</a:t>
            </a:r>
            <a:r>
              <a:rPr lang="en-US" altLang="zh-CN" sz="1600" dirty="0">
                <a:latin typeface="Times New Roman" panose="02020603050405020304" pitchFamily="18" charset="0"/>
                <a:cs typeface="Times New Roman" panose="02020603050405020304" pitchFamily="18" charset="0"/>
              </a:rPr>
              <a:t> of a food source. Journal of Insect Behavior, 6(6):751–759, 1993.</a:t>
            </a:r>
          </a:p>
          <a:p>
            <a:pPr>
              <a:lnSpc>
                <a:spcPct val="150000"/>
              </a:lnSpc>
            </a:pPr>
            <a:r>
              <a:rPr lang="en-US" altLang="zh-CN" sz="1600" dirty="0">
                <a:latin typeface="Times New Roman" panose="02020603050405020304" pitchFamily="18" charset="0"/>
                <a:cs typeface="Times New Roman" panose="02020603050405020304" pitchFamily="18" charset="0"/>
              </a:rPr>
              <a:t>[4] R. Bellman, A. O. </a:t>
            </a:r>
            <a:r>
              <a:rPr lang="en-US" altLang="zh-CN" sz="1600" dirty="0" err="1">
                <a:latin typeface="Times New Roman" panose="02020603050405020304" pitchFamily="18" charset="0"/>
                <a:cs typeface="Times New Roman" panose="02020603050405020304" pitchFamily="18" charset="0"/>
              </a:rPr>
              <a:t>Esogbue</a:t>
            </a:r>
            <a:r>
              <a:rPr lang="en-US" altLang="zh-CN" sz="1600" dirty="0">
                <a:latin typeface="Times New Roman" panose="02020603050405020304" pitchFamily="18" charset="0"/>
                <a:cs typeface="Times New Roman" panose="02020603050405020304" pitchFamily="18" charset="0"/>
              </a:rPr>
              <a:t>, and I. Nabeshima. Mathematical Aspects of Scheduling and Applications. Pergamon Press, New York, NJ, 1982.</a:t>
            </a:r>
          </a:p>
          <a:p>
            <a:pPr>
              <a:lnSpc>
                <a:spcPct val="150000"/>
              </a:lnSpc>
            </a:pPr>
            <a:r>
              <a:rPr lang="en-US" altLang="zh-CN" sz="1600" dirty="0">
                <a:latin typeface="Times New Roman" panose="02020603050405020304" pitchFamily="18" charset="0"/>
                <a:cs typeface="Times New Roman" panose="02020603050405020304" pitchFamily="18" charset="0"/>
              </a:rPr>
              <a:t>[5] D. </a:t>
            </a:r>
            <a:r>
              <a:rPr lang="en-US" altLang="zh-CN" sz="1600" dirty="0" err="1">
                <a:latin typeface="Times New Roman" panose="02020603050405020304" pitchFamily="18" charset="0"/>
                <a:cs typeface="Times New Roman" panose="02020603050405020304" pitchFamily="18" charset="0"/>
              </a:rPr>
              <a:t>Bertsekas</a:t>
            </a:r>
            <a:r>
              <a:rPr lang="en-US" altLang="zh-CN" sz="1600" dirty="0">
                <a:latin typeface="Times New Roman" panose="02020603050405020304" pitchFamily="18" charset="0"/>
                <a:cs typeface="Times New Roman" panose="02020603050405020304" pitchFamily="18" charset="0"/>
              </a:rPr>
              <a:t>. Network Optimization: Continuous and Discrete </a:t>
            </a:r>
            <a:r>
              <a:rPr lang="en-US" altLang="zh-CN" sz="1600" dirty="0" err="1">
                <a:latin typeface="Times New Roman" panose="02020603050405020304" pitchFamily="18" charset="0"/>
                <a:cs typeface="Times New Roman" panose="02020603050405020304" pitchFamily="18" charset="0"/>
              </a:rPr>
              <a:t>Models.Athena</a:t>
            </a:r>
            <a:r>
              <a:rPr lang="en-US" altLang="zh-CN" sz="1600" dirty="0">
                <a:latin typeface="Times New Roman" panose="02020603050405020304" pitchFamily="18" charset="0"/>
                <a:cs typeface="Times New Roman" panose="02020603050405020304" pitchFamily="18" charset="0"/>
              </a:rPr>
              <a:t> Scientific, Belmont, MA, 1998.</a:t>
            </a:r>
          </a:p>
          <a:p>
            <a:pPr>
              <a:lnSpc>
                <a:spcPct val="150000"/>
              </a:lnSpc>
            </a:pPr>
            <a:r>
              <a:rPr lang="en-US" altLang="zh-CN" sz="1600" dirty="0">
                <a:latin typeface="Times New Roman" panose="02020603050405020304" pitchFamily="18" charset="0"/>
                <a:cs typeface="Times New Roman" panose="02020603050405020304" pitchFamily="18" charset="0"/>
              </a:rPr>
              <a:t>[6] K. D. Boese, A. B. Kahng, and S. </a:t>
            </a:r>
            <a:r>
              <a:rPr lang="en-US" altLang="zh-CN" sz="1600" dirty="0" err="1">
                <a:latin typeface="Times New Roman" panose="02020603050405020304" pitchFamily="18" charset="0"/>
                <a:cs typeface="Times New Roman" panose="02020603050405020304" pitchFamily="18" charset="0"/>
              </a:rPr>
              <a:t>Muddu</a:t>
            </a:r>
            <a:r>
              <a:rPr lang="en-US" altLang="zh-CN" sz="1600" dirty="0">
                <a:latin typeface="Times New Roman" panose="02020603050405020304" pitchFamily="18" charset="0"/>
                <a:cs typeface="Times New Roman" panose="02020603050405020304" pitchFamily="18" charset="0"/>
              </a:rPr>
              <a:t>. A new adaptive multi-start technique for combinatorial global optimization. Operations Research Letters,16:101–113, 1994.</a:t>
            </a:r>
          </a:p>
          <a:p>
            <a:pPr>
              <a:lnSpc>
                <a:spcPct val="150000"/>
              </a:lnSpc>
            </a:pPr>
            <a:r>
              <a:rPr lang="en-US" altLang="zh-CN" sz="1600" dirty="0">
                <a:latin typeface="Times New Roman" panose="02020603050405020304" pitchFamily="18" charset="0"/>
                <a:cs typeface="Times New Roman" panose="02020603050405020304" pitchFamily="18" charset="0"/>
              </a:rPr>
              <a:t>[7] M. </a:t>
            </a:r>
            <a:r>
              <a:rPr lang="en-US" altLang="zh-CN" sz="1600" dirty="0" err="1">
                <a:latin typeface="Times New Roman" panose="02020603050405020304" pitchFamily="18" charset="0"/>
                <a:cs typeface="Times New Roman" panose="02020603050405020304" pitchFamily="18" charset="0"/>
              </a:rPr>
              <a:t>Bolondi</a:t>
            </a:r>
            <a:r>
              <a:rPr lang="en-US" altLang="zh-CN" sz="1600" dirty="0">
                <a:latin typeface="Times New Roman" panose="02020603050405020304" pitchFamily="18" charset="0"/>
                <a:cs typeface="Times New Roman" panose="02020603050405020304" pitchFamily="18" charset="0"/>
              </a:rPr>
              <a:t> and M. Bondanza. </a:t>
            </a:r>
            <a:r>
              <a:rPr lang="en-US" altLang="zh-CN" sz="1600" dirty="0" err="1">
                <a:latin typeface="Times New Roman" panose="02020603050405020304" pitchFamily="18" charset="0"/>
                <a:cs typeface="Times New Roman" panose="02020603050405020304" pitchFamily="18" charset="0"/>
              </a:rPr>
              <a:t>Parallelizzazione</a:t>
            </a:r>
            <a:r>
              <a:rPr lang="en-US" altLang="zh-CN" sz="1600" dirty="0">
                <a:latin typeface="Times New Roman" panose="02020603050405020304" pitchFamily="18" charset="0"/>
                <a:cs typeface="Times New Roman" panose="02020603050405020304" pitchFamily="18" charset="0"/>
              </a:rPr>
              <a:t> di un </a:t>
            </a:r>
            <a:r>
              <a:rPr lang="en-US" altLang="zh-CN" sz="1600" dirty="0" err="1">
                <a:latin typeface="Times New Roman" panose="02020603050405020304" pitchFamily="18" charset="0"/>
                <a:cs typeface="Times New Roman" panose="02020603050405020304" pitchFamily="18" charset="0"/>
              </a:rPr>
              <a:t>algoritmo</a:t>
            </a:r>
            <a:r>
              <a:rPr lang="en-US" altLang="zh-CN" sz="1600" dirty="0">
                <a:latin typeface="Times New Roman" panose="02020603050405020304" pitchFamily="18" charset="0"/>
                <a:cs typeface="Times New Roman" panose="02020603050405020304" pitchFamily="18" charset="0"/>
              </a:rPr>
              <a:t> per </a:t>
            </a:r>
            <a:r>
              <a:rPr lang="en-US" altLang="zh-CN" sz="1600" dirty="0" err="1">
                <a:latin typeface="Times New Roman" panose="02020603050405020304" pitchFamily="18" charset="0"/>
                <a:cs typeface="Times New Roman" panose="02020603050405020304" pitchFamily="18" charset="0"/>
              </a:rPr>
              <a:t>larisoluzione</a:t>
            </a:r>
            <a:r>
              <a:rPr lang="en-US" altLang="zh-CN" sz="1600" dirty="0">
                <a:latin typeface="Times New Roman" panose="02020603050405020304" pitchFamily="18" charset="0"/>
                <a:cs typeface="Times New Roman" panose="02020603050405020304" pitchFamily="18" charset="0"/>
              </a:rPr>
              <a:t> del </a:t>
            </a:r>
            <a:r>
              <a:rPr lang="en-US" altLang="zh-CN" sz="1600" dirty="0" err="1">
                <a:latin typeface="Times New Roman" panose="02020603050405020304" pitchFamily="18" charset="0"/>
                <a:cs typeface="Times New Roman" panose="02020603050405020304" pitchFamily="18" charset="0"/>
              </a:rPr>
              <a:t>problema</a:t>
            </a:r>
            <a:r>
              <a:rPr lang="en-US" altLang="zh-CN" sz="1600" dirty="0">
                <a:latin typeface="Times New Roman" panose="02020603050405020304" pitchFamily="18" charset="0"/>
                <a:cs typeface="Times New Roman" panose="02020603050405020304" pitchFamily="18" charset="0"/>
              </a:rPr>
              <a:t> del </a:t>
            </a:r>
            <a:r>
              <a:rPr lang="en-US" altLang="zh-CN" sz="1600" dirty="0" err="1">
                <a:latin typeface="Times New Roman" panose="02020603050405020304" pitchFamily="18" charset="0"/>
                <a:cs typeface="Times New Roman" panose="02020603050405020304" pitchFamily="18" charset="0"/>
              </a:rPr>
              <a:t>commesso</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viaggiatore</a:t>
            </a:r>
            <a:r>
              <a:rPr lang="en-US" altLang="zh-CN" sz="1600" dirty="0">
                <a:latin typeface="Times New Roman" panose="02020603050405020304" pitchFamily="18" charset="0"/>
                <a:cs typeface="Times New Roman" panose="02020603050405020304" pitchFamily="18" charset="0"/>
              </a:rPr>
              <a:t>. Master’s thesis, Dipar_x0002_timento di </a:t>
            </a:r>
            <a:r>
              <a:rPr lang="en-US" altLang="zh-CN" sz="1600" dirty="0" err="1">
                <a:latin typeface="Times New Roman" panose="02020603050405020304" pitchFamily="18" charset="0"/>
                <a:cs typeface="Times New Roman" panose="02020603050405020304" pitchFamily="18" charset="0"/>
              </a:rPr>
              <a:t>Elettronica</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Politecnico</a:t>
            </a:r>
            <a:r>
              <a:rPr lang="en-US" altLang="zh-CN" sz="1600" dirty="0">
                <a:latin typeface="Times New Roman" panose="02020603050405020304" pitchFamily="18" charset="0"/>
                <a:cs typeface="Times New Roman" panose="02020603050405020304" pitchFamily="18" charset="0"/>
              </a:rPr>
              <a:t> di Milano, Italy, 1993.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BE274-EBE7-0C43-DFDC-6083DD042AB3}"/>
            </a:ext>
          </a:extLst>
        </p:cNvPr>
        <p:cNvGrpSpPr/>
        <p:nvPr/>
      </p:nvGrpSpPr>
      <p:grpSpPr>
        <a:xfrm>
          <a:off x="0" y="0"/>
          <a:ext cx="0" cy="0"/>
          <a:chOff x="0" y="0"/>
          <a:chExt cx="0" cy="0"/>
        </a:xfrm>
      </p:grpSpPr>
      <p:sp>
        <p:nvSpPr>
          <p:cNvPr id="15" name="图文框 14">
            <a:extLst>
              <a:ext uri="{FF2B5EF4-FFF2-40B4-BE49-F238E27FC236}">
                <a16:creationId xmlns:a16="http://schemas.microsoft.com/office/drawing/2014/main" id="{99378549-8D06-D4CB-F1D9-A25F2F8CF3A1}"/>
              </a:ext>
            </a:extLst>
          </p:cNvPr>
          <p:cNvSpPr/>
          <p:nvPr/>
        </p:nvSpPr>
        <p:spPr>
          <a:xfrm>
            <a:off x="0" y="0"/>
            <a:ext cx="12191365" cy="6858000"/>
          </a:xfrm>
          <a:prstGeom prst="frame">
            <a:avLst>
              <a:gd name="adj1" fmla="val 3500"/>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charset="-122"/>
            </a:endParaRPr>
          </a:p>
        </p:txBody>
      </p:sp>
      <p:sp>
        <p:nvSpPr>
          <p:cNvPr id="6" name="圆角矩形 5">
            <a:extLst>
              <a:ext uri="{FF2B5EF4-FFF2-40B4-BE49-F238E27FC236}">
                <a16:creationId xmlns:a16="http://schemas.microsoft.com/office/drawing/2014/main" id="{9111246D-D254-672E-E313-C9BCF960DB9B}"/>
              </a:ext>
            </a:extLst>
          </p:cNvPr>
          <p:cNvSpPr/>
          <p:nvPr/>
        </p:nvSpPr>
        <p:spPr>
          <a:xfrm>
            <a:off x="1086168" y="963295"/>
            <a:ext cx="10019665" cy="4931410"/>
          </a:xfrm>
          <a:prstGeom prst="roundRect">
            <a:avLst>
              <a:gd name="adj" fmla="val 0"/>
            </a:avLst>
          </a:prstGeom>
          <a:solidFill>
            <a:schemeClr val="bg1">
              <a:lumMod val="95000"/>
            </a:schemeClr>
          </a:solidFill>
          <a:ln>
            <a:noFill/>
          </a:ln>
          <a:effectLst>
            <a:outerShdw blurRad="330200" dist="2540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 name="文本框 1">
            <a:extLst>
              <a:ext uri="{FF2B5EF4-FFF2-40B4-BE49-F238E27FC236}">
                <a16:creationId xmlns:a16="http://schemas.microsoft.com/office/drawing/2014/main" id="{813D088A-7E74-544B-DB85-CA82219B0F80}"/>
              </a:ext>
            </a:extLst>
          </p:cNvPr>
          <p:cNvSpPr txBox="1"/>
          <p:nvPr/>
        </p:nvSpPr>
        <p:spPr>
          <a:xfrm>
            <a:off x="2884955" y="2456597"/>
            <a:ext cx="6421454" cy="922020"/>
          </a:xfrm>
          <a:prstGeom prst="rect">
            <a:avLst/>
          </a:prstGeom>
          <a:noFill/>
        </p:spPr>
        <p:txBody>
          <a:bodyPr wrap="square" rtlCol="0">
            <a:spAutoFit/>
          </a:bodyPr>
          <a:lstStyle/>
          <a:p>
            <a:pPr algn="dist"/>
            <a:r>
              <a:rPr lang="zh-CN" altLang="en-US" sz="54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蚁群优化算法调研</a:t>
            </a:r>
          </a:p>
        </p:txBody>
      </p:sp>
      <p:sp>
        <p:nvSpPr>
          <p:cNvPr id="24" name="文本框 23">
            <a:extLst>
              <a:ext uri="{FF2B5EF4-FFF2-40B4-BE49-F238E27FC236}">
                <a16:creationId xmlns:a16="http://schemas.microsoft.com/office/drawing/2014/main" id="{59680514-506B-1627-C45A-EA158387DE21}"/>
              </a:ext>
            </a:extLst>
          </p:cNvPr>
          <p:cNvSpPr txBox="1"/>
          <p:nvPr/>
        </p:nvSpPr>
        <p:spPr>
          <a:xfrm>
            <a:off x="0" y="4997896"/>
            <a:ext cx="12191364" cy="306705"/>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汇报时间：</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2025</a:t>
            </a: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年</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04</a:t>
            </a: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月</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24</a:t>
            </a: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日</a:t>
            </a:r>
            <a:endPar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grpSp>
        <p:nvGrpSpPr>
          <p:cNvPr id="34" name="组合 33">
            <a:extLst>
              <a:ext uri="{FF2B5EF4-FFF2-40B4-BE49-F238E27FC236}">
                <a16:creationId xmlns:a16="http://schemas.microsoft.com/office/drawing/2014/main" id="{F7990D95-0F7B-FAA9-D137-BA0942813AD8}"/>
              </a:ext>
            </a:extLst>
          </p:cNvPr>
          <p:cNvGrpSpPr/>
          <p:nvPr/>
        </p:nvGrpSpPr>
        <p:grpSpPr>
          <a:xfrm>
            <a:off x="3869372" y="3966711"/>
            <a:ext cx="4452620" cy="467995"/>
            <a:chOff x="6094" y="6052"/>
            <a:chExt cx="7012" cy="737"/>
          </a:xfrm>
        </p:grpSpPr>
        <p:sp>
          <p:nvSpPr>
            <p:cNvPr id="29" name="圆角矩形 28">
              <a:extLst>
                <a:ext uri="{FF2B5EF4-FFF2-40B4-BE49-F238E27FC236}">
                  <a16:creationId xmlns:a16="http://schemas.microsoft.com/office/drawing/2014/main" id="{E31156BB-A1A2-06E1-F369-6B6FA7E08780}"/>
                </a:ext>
              </a:extLst>
            </p:cNvPr>
            <p:cNvSpPr/>
            <p:nvPr/>
          </p:nvSpPr>
          <p:spPr>
            <a:xfrm>
              <a:off x="6094" y="6052"/>
              <a:ext cx="7012" cy="737"/>
            </a:xfrm>
            <a:prstGeom prst="roundRect">
              <a:avLst>
                <a:gd name="adj" fmla="val 50000"/>
              </a:avLst>
            </a:prstGeom>
            <a:gradFill>
              <a:gsLst>
                <a:gs pos="0">
                  <a:srgbClr val="0B2780"/>
                </a:gs>
                <a:gs pos="100000">
                  <a:srgbClr val="091D6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a:extLst>
                <a:ext uri="{FF2B5EF4-FFF2-40B4-BE49-F238E27FC236}">
                  <a16:creationId xmlns:a16="http://schemas.microsoft.com/office/drawing/2014/main" id="{9690A6A6-855A-5702-4F2D-ECCE8106DF71}"/>
                </a:ext>
              </a:extLst>
            </p:cNvPr>
            <p:cNvSpPr txBox="1"/>
            <p:nvPr/>
          </p:nvSpPr>
          <p:spPr>
            <a:xfrm>
              <a:off x="6908" y="6138"/>
              <a:ext cx="5778" cy="580"/>
            </a:xfrm>
            <a:prstGeom prst="rect">
              <a:avLst/>
            </a:prstGeom>
            <a:noFill/>
          </p:spPr>
          <p:txBody>
            <a:bodyPr wrap="square" rtlCol="0">
              <a:spAutoFit/>
            </a:bodyPr>
            <a:lstStyle/>
            <a:p>
              <a:pPr algn="ctr"/>
              <a:r>
                <a:rPr lang="zh-CN" b="1" dirty="0">
                  <a:solidFill>
                    <a:schemeClr val="bg1"/>
                  </a:solidFill>
                  <a:latin typeface="微软雅黑" panose="020B0503020204020204" charset="-122"/>
                  <a:ea typeface="微软雅黑" panose="020B0503020204020204" charset="-122"/>
                  <a:cs typeface="微软雅黑" panose="020B0503020204020204" charset="-122"/>
                </a:rPr>
                <a:t>群体智能</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课程调研</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第十四组</a:t>
              </a:r>
            </a:p>
          </p:txBody>
        </p:sp>
        <p:sp>
          <p:nvSpPr>
            <p:cNvPr id="32" name="椭圆 31">
              <a:extLst>
                <a:ext uri="{FF2B5EF4-FFF2-40B4-BE49-F238E27FC236}">
                  <a16:creationId xmlns:a16="http://schemas.microsoft.com/office/drawing/2014/main" id="{B0647DD3-0FBC-F7CE-8135-23532023359E}"/>
                </a:ext>
              </a:extLst>
            </p:cNvPr>
            <p:cNvSpPr>
              <a:spLocks noChangeAspect="1"/>
            </p:cNvSpPr>
            <p:nvPr/>
          </p:nvSpPr>
          <p:spPr>
            <a:xfrm>
              <a:off x="6180" y="6137"/>
              <a:ext cx="567" cy="5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33" name="图片 32" descr="templates\docerresourceshop\icons\\343435383230363b343132373739303bcbd1cbf7">
              <a:extLst>
                <a:ext uri="{FF2B5EF4-FFF2-40B4-BE49-F238E27FC236}">
                  <a16:creationId xmlns:a16="http://schemas.microsoft.com/office/drawing/2014/main" id="{5AF12900-23DF-B3FF-B990-1A3AECB674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 y="6222"/>
              <a:ext cx="397" cy="397"/>
            </a:xfrm>
            <a:prstGeom prst="rect">
              <a:avLst/>
            </a:prstGeom>
          </p:spPr>
        </p:pic>
      </p:grpSp>
      <p:pic>
        <p:nvPicPr>
          <p:cNvPr id="4" name="图片 3">
            <a:extLst>
              <a:ext uri="{FF2B5EF4-FFF2-40B4-BE49-F238E27FC236}">
                <a16:creationId xmlns:a16="http://schemas.microsoft.com/office/drawing/2014/main" id="{E82E7B09-16FA-0787-3B22-269E1AACAD9F}"/>
              </a:ext>
            </a:extLst>
          </p:cNvPr>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343595" y="252729"/>
            <a:ext cx="595675" cy="576001"/>
          </a:xfrm>
          <a:prstGeom prst="rect">
            <a:avLst/>
          </a:prstGeom>
        </p:spPr>
      </p:pic>
      <p:grpSp>
        <p:nvGrpSpPr>
          <p:cNvPr id="3" name="组合 2">
            <a:extLst>
              <a:ext uri="{FF2B5EF4-FFF2-40B4-BE49-F238E27FC236}">
                <a16:creationId xmlns:a16="http://schemas.microsoft.com/office/drawing/2014/main" id="{B1D459B2-E928-A464-B300-B7452E6EE337}"/>
              </a:ext>
            </a:extLst>
          </p:cNvPr>
          <p:cNvGrpSpPr/>
          <p:nvPr/>
        </p:nvGrpSpPr>
        <p:grpSpPr>
          <a:xfrm>
            <a:off x="3674427" y="1390129"/>
            <a:ext cx="832485" cy="954405"/>
            <a:chOff x="4316" y="2680"/>
            <a:chExt cx="1560" cy="1788"/>
          </a:xfrm>
        </p:grpSpPr>
        <p:sp>
          <p:nvSpPr>
            <p:cNvPr id="5" name="任意多边形 8">
              <a:extLst>
                <a:ext uri="{FF2B5EF4-FFF2-40B4-BE49-F238E27FC236}">
                  <a16:creationId xmlns:a16="http://schemas.microsoft.com/office/drawing/2014/main" id="{A4F84312-3A8A-A5F2-C35B-7910FC41D303}"/>
                </a:ext>
              </a:extLst>
            </p:cNvPr>
            <p:cNvSpPr/>
            <p:nvPr/>
          </p:nvSpPr>
          <p:spPr>
            <a:xfrm>
              <a:off x="4684" y="2680"/>
              <a:ext cx="1087" cy="605"/>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7" name="任意多边形 10">
              <a:extLst>
                <a:ext uri="{FF2B5EF4-FFF2-40B4-BE49-F238E27FC236}">
                  <a16:creationId xmlns:a16="http://schemas.microsoft.com/office/drawing/2014/main" id="{F2352346-9C5B-E093-537A-864B6A4592DB}"/>
                </a:ext>
              </a:extLst>
            </p:cNvPr>
            <p:cNvSpPr/>
            <p:nvPr/>
          </p:nvSpPr>
          <p:spPr>
            <a:xfrm>
              <a:off x="4316" y="3660"/>
              <a:ext cx="1560" cy="808"/>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grpSp>
        <p:nvGrpSpPr>
          <p:cNvPr id="8" name="组合 7">
            <a:extLst>
              <a:ext uri="{FF2B5EF4-FFF2-40B4-BE49-F238E27FC236}">
                <a16:creationId xmlns:a16="http://schemas.microsoft.com/office/drawing/2014/main" id="{09FD4955-3404-7110-79B0-D454B3FE95B7}"/>
              </a:ext>
            </a:extLst>
          </p:cNvPr>
          <p:cNvGrpSpPr/>
          <p:nvPr/>
        </p:nvGrpSpPr>
        <p:grpSpPr>
          <a:xfrm>
            <a:off x="7753985" y="1390129"/>
            <a:ext cx="912495" cy="954405"/>
            <a:chOff x="13430" y="2875"/>
            <a:chExt cx="1720" cy="1449"/>
          </a:xfrm>
        </p:grpSpPr>
        <p:sp>
          <p:nvSpPr>
            <p:cNvPr id="10" name="任意多边形 12">
              <a:extLst>
                <a:ext uri="{FF2B5EF4-FFF2-40B4-BE49-F238E27FC236}">
                  <a16:creationId xmlns:a16="http://schemas.microsoft.com/office/drawing/2014/main" id="{9881B2C1-E434-6F43-FE33-34F7463F053F}"/>
                </a:ext>
              </a:extLst>
            </p:cNvPr>
            <p:cNvSpPr/>
            <p:nvPr/>
          </p:nvSpPr>
          <p:spPr>
            <a:xfrm flipH="1">
              <a:off x="13547" y="2875"/>
              <a:ext cx="1087" cy="426"/>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微软雅黑" panose="020B0503020204020204" charset="-122"/>
              </a:endParaRPr>
            </a:p>
          </p:txBody>
        </p:sp>
        <p:sp>
          <p:nvSpPr>
            <p:cNvPr id="12" name="任意多边形 13">
              <a:extLst>
                <a:ext uri="{FF2B5EF4-FFF2-40B4-BE49-F238E27FC236}">
                  <a16:creationId xmlns:a16="http://schemas.microsoft.com/office/drawing/2014/main" id="{B018737B-8DD9-3F0C-231A-3CAD0347E99A}"/>
                </a:ext>
              </a:extLst>
            </p:cNvPr>
            <p:cNvSpPr/>
            <p:nvPr/>
          </p:nvSpPr>
          <p:spPr>
            <a:xfrm flipH="1">
              <a:off x="13430" y="3658"/>
              <a:ext cx="1721" cy="666"/>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sp>
        <p:nvSpPr>
          <p:cNvPr id="18" name="文本框 17">
            <a:extLst>
              <a:ext uri="{FF2B5EF4-FFF2-40B4-BE49-F238E27FC236}">
                <a16:creationId xmlns:a16="http://schemas.microsoft.com/office/drawing/2014/main" id="{456B5F47-635D-BEAD-3D9D-C346BD0FE235}"/>
              </a:ext>
            </a:extLst>
          </p:cNvPr>
          <p:cNvSpPr txBox="1"/>
          <p:nvPr/>
        </p:nvSpPr>
        <p:spPr>
          <a:xfrm>
            <a:off x="4573587" y="1484630"/>
            <a:ext cx="3469005" cy="829945"/>
          </a:xfrm>
          <a:prstGeom prst="rect">
            <a:avLst/>
          </a:prstGeom>
          <a:noFill/>
        </p:spPr>
        <p:txBody>
          <a:bodyPr wrap="square" rtlCol="0">
            <a:spAutoFit/>
          </a:bodyPr>
          <a:lstStyle/>
          <a:p>
            <a:pPr algn="ctr"/>
            <a:r>
              <a:rPr lang="zh-CN" altLang="en-US" sz="48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谢谢观看！</a:t>
            </a:r>
          </a:p>
        </p:txBody>
      </p:sp>
    </p:spTree>
    <p:extLst>
      <p:ext uri="{BB962C8B-B14F-4D97-AF65-F5344CB8AC3E}">
        <p14:creationId xmlns:p14="http://schemas.microsoft.com/office/powerpoint/2010/main" val="518152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58949-23F8-74C7-EC6E-3D5A9BB0A1CF}"/>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D9FB151-B239-E865-632D-6B3F8B775D51}"/>
              </a:ext>
            </a:extLst>
          </p:cNvPr>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a:extLst>
              <a:ext uri="{FF2B5EF4-FFF2-40B4-BE49-F238E27FC236}">
                <a16:creationId xmlns:a16="http://schemas.microsoft.com/office/drawing/2014/main" id="{8699360F-1B2E-D907-E0C8-4632A2BFF3F5}"/>
              </a:ext>
            </a:extLst>
          </p:cNvPr>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a:extLst>
              <a:ext uri="{FF2B5EF4-FFF2-40B4-BE49-F238E27FC236}">
                <a16:creationId xmlns:a16="http://schemas.microsoft.com/office/drawing/2014/main" id="{24009005-DDF7-2488-0CC7-F3740E9524F8}"/>
              </a:ext>
            </a:extLst>
          </p:cNvPr>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2604135" y="1395095"/>
            <a:ext cx="1720850" cy="1720850"/>
          </a:xfrm>
          <a:prstGeom prst="rect">
            <a:avLst/>
          </a:prstGeom>
        </p:spPr>
      </p:pic>
      <p:sp>
        <p:nvSpPr>
          <p:cNvPr id="3" name="文本框 2">
            <a:extLst>
              <a:ext uri="{FF2B5EF4-FFF2-40B4-BE49-F238E27FC236}">
                <a16:creationId xmlns:a16="http://schemas.microsoft.com/office/drawing/2014/main" id="{D823E3F8-062E-8760-4ECE-38CA68928B26}"/>
              </a:ext>
            </a:extLst>
          </p:cNvPr>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ONE</a:t>
            </a:r>
          </a:p>
        </p:txBody>
      </p:sp>
      <p:cxnSp>
        <p:nvCxnSpPr>
          <p:cNvPr id="5" name="直接连接符 4">
            <a:extLst>
              <a:ext uri="{FF2B5EF4-FFF2-40B4-BE49-F238E27FC236}">
                <a16:creationId xmlns:a16="http://schemas.microsoft.com/office/drawing/2014/main" id="{6D4625CB-00DE-0DFD-D02C-1C9D5A86F948}"/>
              </a:ext>
            </a:extLst>
          </p:cNvPr>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A622612-B5BF-7756-7BFA-38AEAD9C9B59}"/>
              </a:ext>
            </a:extLst>
          </p:cNvPr>
          <p:cNvSpPr txBox="1"/>
          <p:nvPr>
            <p:custDataLst>
              <p:tags r:id="rId4"/>
            </p:custDataLst>
          </p:nvPr>
        </p:nvSpPr>
        <p:spPr>
          <a:xfrm>
            <a:off x="1645285" y="3374708"/>
            <a:ext cx="8901430" cy="706755"/>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算法介绍</a:t>
            </a:r>
          </a:p>
        </p:txBody>
      </p:sp>
      <p:pic>
        <p:nvPicPr>
          <p:cNvPr id="8" name="图片 7">
            <a:extLst>
              <a:ext uri="{FF2B5EF4-FFF2-40B4-BE49-F238E27FC236}">
                <a16:creationId xmlns:a16="http://schemas.microsoft.com/office/drawing/2014/main" id="{62DCA1DD-FCF5-F3F5-5976-60B4A4B1157C}"/>
              </a:ext>
            </a:extLst>
          </p:cNvPr>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7" name="文本框 6">
            <a:extLst>
              <a:ext uri="{FF2B5EF4-FFF2-40B4-BE49-F238E27FC236}">
                <a16:creationId xmlns:a16="http://schemas.microsoft.com/office/drawing/2014/main" id="{661096A9-2DC4-2E6B-0D91-5F905FE233E7}"/>
              </a:ext>
            </a:extLst>
          </p:cNvPr>
          <p:cNvSpPr txBox="1"/>
          <p:nvPr>
            <p:custDataLst>
              <p:tags r:id="rId5"/>
            </p:custDataLst>
          </p:nvPr>
        </p:nvSpPr>
        <p:spPr>
          <a:xfrm>
            <a:off x="1645285" y="4588411"/>
            <a:ext cx="8901430" cy="369332"/>
          </a:xfrm>
          <a:prstGeom prst="rect">
            <a:avLst/>
          </a:prstGeom>
          <a:noFill/>
        </p:spPr>
        <p:txBody>
          <a:bodyPr wrap="square" rtlCol="0">
            <a:spAutoFit/>
          </a:bodyPr>
          <a:lstStyle/>
          <a:p>
            <a:pPr algn="ct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Algorithm Introduction</a:t>
            </a:r>
          </a:p>
        </p:txBody>
      </p:sp>
    </p:spTree>
    <p:extLst>
      <p:ext uri="{BB962C8B-B14F-4D97-AF65-F5344CB8AC3E}">
        <p14:creationId xmlns:p14="http://schemas.microsoft.com/office/powerpoint/2010/main" val="958138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4" name="图片 23"/>
          <p:cNvPicPr>
            <a:picLocks noChangeAspect="1"/>
          </p:cNvPicPr>
          <p:nvPr>
            <p:custDataLst>
              <p:tags r:id="rId1"/>
            </p:custDataLst>
          </p:nvPr>
        </p:nvPicPr>
        <p:blipFill>
          <a:blip r:embed="rId23"/>
          <a:srcRect r="1103" b="2899"/>
          <a:stretch>
            <a:fillRect/>
          </a:stretch>
        </p:blipFill>
        <p:spPr>
          <a:xfrm>
            <a:off x="-60960" y="3794760"/>
            <a:ext cx="12283440" cy="3063240"/>
          </a:xfrm>
          <a:prstGeom prst="rect">
            <a:avLst/>
          </a:prstGeom>
        </p:spPr>
      </p:pic>
      <p:sp>
        <p:nvSpPr>
          <p:cNvPr id="29" name="圆角矩形 28"/>
          <p:cNvSpPr/>
          <p:nvPr>
            <p:custDataLst>
              <p:tags r:id="rId2"/>
            </p:custDataLst>
          </p:nvPr>
        </p:nvSpPr>
        <p:spPr>
          <a:xfrm>
            <a:off x="1107440" y="2053590"/>
            <a:ext cx="2663825" cy="504190"/>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custDataLst>
              <p:tags r:id="rId3"/>
            </p:custDataLst>
          </p:nvPr>
        </p:nvSpPr>
        <p:spPr>
          <a:xfrm>
            <a:off x="1325245" y="2106295"/>
            <a:ext cx="2228850"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生物学基础</a:t>
            </a:r>
          </a:p>
        </p:txBody>
      </p:sp>
      <p:sp>
        <p:nvSpPr>
          <p:cNvPr id="33" name="文本框 32"/>
          <p:cNvSpPr txBox="1"/>
          <p:nvPr>
            <p:custDataLst>
              <p:tags r:id="rId4"/>
            </p:custDataLst>
          </p:nvPr>
        </p:nvSpPr>
        <p:spPr>
          <a:xfrm>
            <a:off x="854075" y="2719070"/>
            <a:ext cx="3170555" cy="1137556"/>
          </a:xfrm>
          <a:prstGeom prst="rect">
            <a:avLst/>
          </a:prstGeom>
          <a:noFill/>
        </p:spPr>
        <p:txBody>
          <a:bodyPr wrap="square" rtlCol="0">
            <a:spAutoFit/>
          </a:bodyPr>
          <a:lstStyle/>
          <a:p>
            <a:pPr algn="just">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灵感来源于蚂蚁通过</a:t>
            </a:r>
            <a:r>
              <a:rPr lang="zh-CN" altLang="en-US" dirty="0">
                <a:solidFill>
                  <a:srgbClr val="FF0000"/>
                </a:solidFill>
                <a:latin typeface="微软雅黑" panose="020B0503020204020204" charset="-122"/>
                <a:ea typeface="微软雅黑" panose="020B0503020204020204" charset="-122"/>
              </a:rPr>
              <a:t>信息素</a:t>
            </a:r>
            <a:r>
              <a:rPr lang="zh-CN" altLang="en-US" dirty="0">
                <a:solidFill>
                  <a:schemeClr val="bg2">
                    <a:lumMod val="25000"/>
                  </a:schemeClr>
                </a:solidFill>
                <a:latin typeface="微软雅黑" panose="020B0503020204020204" charset="-122"/>
                <a:ea typeface="微软雅黑" panose="020B0503020204020204" charset="-122"/>
              </a:rPr>
              <a:t>标记路径进行间接通信的生物学行为。</a:t>
            </a:r>
          </a:p>
        </p:txBody>
      </p:sp>
      <p:grpSp>
        <p:nvGrpSpPr>
          <p:cNvPr id="58" name="组合 57"/>
          <p:cNvGrpSpPr/>
          <p:nvPr>
            <p:custDataLst>
              <p:tags r:id="rId5"/>
            </p:custDataLst>
          </p:nvPr>
        </p:nvGrpSpPr>
        <p:grpSpPr>
          <a:xfrm>
            <a:off x="2125980" y="1219200"/>
            <a:ext cx="627380" cy="627380"/>
            <a:chOff x="3573" y="1780"/>
            <a:chExt cx="988" cy="988"/>
          </a:xfrm>
        </p:grpSpPr>
        <p:sp>
          <p:nvSpPr>
            <p:cNvPr id="35" name="椭圆 34"/>
            <p:cNvSpPr/>
            <p:nvPr>
              <p:custDataLst>
                <p:tags r:id="rId20"/>
              </p:custDataLst>
            </p:nvPr>
          </p:nvSpPr>
          <p:spPr>
            <a:xfrm>
              <a:off x="3573" y="1780"/>
              <a:ext cx="988" cy="988"/>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templates\docerresourceshop\icons\\32313538363435363b32313538363434373bc2dbcec4"/>
            <p:cNvPicPr/>
            <p:nvPr>
              <p:custDataLst>
                <p:tags r:id="rId21"/>
              </p:custDataLst>
            </p:nvPr>
          </p:nvPicPr>
          <p:blipFill>
            <a:blip r:embed="rId24">
              <a:extLst>
                <a:ext uri="{96DAC541-7B7A-43D3-8B79-37D633B846F1}">
                  <asvg:svgBlip xmlns:asvg="http://schemas.microsoft.com/office/drawing/2016/SVG/main" r:embed="rId25"/>
                </a:ext>
              </a:extLst>
            </a:blip>
            <a:stretch>
              <a:fillRect/>
            </a:stretch>
          </p:blipFill>
          <p:spPr>
            <a:xfrm>
              <a:off x="3762" y="1969"/>
              <a:ext cx="610" cy="610"/>
            </a:xfrm>
            <a:prstGeom prst="rect">
              <a:avLst/>
            </a:prstGeom>
          </p:spPr>
        </p:pic>
      </p:grpSp>
      <p:sp>
        <p:nvSpPr>
          <p:cNvPr id="40" name="圆角矩形 39"/>
          <p:cNvSpPr/>
          <p:nvPr>
            <p:custDataLst>
              <p:tags r:id="rId6"/>
            </p:custDataLst>
          </p:nvPr>
        </p:nvSpPr>
        <p:spPr>
          <a:xfrm>
            <a:off x="4786630" y="2882900"/>
            <a:ext cx="2663825" cy="504190"/>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1" name="文本框 40"/>
          <p:cNvSpPr txBox="1"/>
          <p:nvPr>
            <p:custDataLst>
              <p:tags r:id="rId7"/>
            </p:custDataLst>
          </p:nvPr>
        </p:nvSpPr>
        <p:spPr>
          <a:xfrm>
            <a:off x="5004435" y="2935605"/>
            <a:ext cx="2228850" cy="398780"/>
          </a:xfrm>
          <a:prstGeom prst="rect">
            <a:avLst/>
          </a:prstGeom>
          <a:noFill/>
        </p:spPr>
        <p:txBody>
          <a:bodyPr wrap="square" rtlCol="0">
            <a:spAutoFit/>
          </a:bodyPr>
          <a:lstStyle/>
          <a:p>
            <a:pPr algn="ctr"/>
            <a:r>
              <a:rPr lang="zh-CN" sz="2000" b="1">
                <a:solidFill>
                  <a:schemeClr val="bg1"/>
                </a:solidFill>
                <a:latin typeface="微软雅黑" panose="020B0503020204020204" charset="-122"/>
                <a:ea typeface="微软雅黑" panose="020B0503020204020204" charset="-122"/>
              </a:rPr>
              <a:t>算法本质</a:t>
            </a:r>
          </a:p>
        </p:txBody>
      </p:sp>
      <p:sp>
        <p:nvSpPr>
          <p:cNvPr id="42" name="文本框 41"/>
          <p:cNvSpPr txBox="1"/>
          <p:nvPr>
            <p:custDataLst>
              <p:tags r:id="rId8"/>
            </p:custDataLst>
          </p:nvPr>
        </p:nvSpPr>
        <p:spPr>
          <a:xfrm>
            <a:off x="4426585" y="3548380"/>
            <a:ext cx="3383916" cy="1137556"/>
          </a:xfrm>
          <a:prstGeom prst="rect">
            <a:avLst/>
          </a:prstGeom>
          <a:noFill/>
        </p:spPr>
        <p:txBody>
          <a:bodyPr wrap="square" rtlCol="0">
            <a:spAutoFit/>
          </a:bodyPr>
          <a:lstStyle/>
          <a:p>
            <a:pPr algn="just">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蚁群优化（</a:t>
            </a:r>
            <a:r>
              <a:rPr lang="en-US" altLang="zh-CN" dirty="0">
                <a:solidFill>
                  <a:schemeClr val="bg2">
                    <a:lumMod val="25000"/>
                  </a:schemeClr>
                </a:solidFill>
                <a:latin typeface="微软雅黑" panose="020B0503020204020204" charset="-122"/>
                <a:ea typeface="微软雅黑" panose="020B0503020204020204" charset="-122"/>
              </a:rPr>
              <a:t>ACO</a:t>
            </a:r>
            <a:r>
              <a:rPr lang="zh-CN" altLang="en-US" dirty="0">
                <a:solidFill>
                  <a:schemeClr val="bg2">
                    <a:lumMod val="25000"/>
                  </a:schemeClr>
                </a:solidFill>
                <a:latin typeface="微软雅黑" panose="020B0503020204020204" charset="-122"/>
                <a:ea typeface="微软雅黑" panose="020B0503020204020204" charset="-122"/>
              </a:rPr>
              <a:t>）是一种用于解决复杂组合优化问题的</a:t>
            </a:r>
            <a:r>
              <a:rPr lang="zh-CN" altLang="en-US" dirty="0">
                <a:solidFill>
                  <a:srgbClr val="FF0000"/>
                </a:solidFill>
                <a:latin typeface="微软雅黑" panose="020B0503020204020204" charset="-122"/>
                <a:ea typeface="微软雅黑" panose="020B0503020204020204" charset="-122"/>
              </a:rPr>
              <a:t>元启发式方法</a:t>
            </a:r>
            <a:r>
              <a:rPr lang="zh-CN" altLang="en-US" dirty="0">
                <a:latin typeface="微软雅黑" panose="020B0503020204020204" charset="-122"/>
                <a:ea typeface="微软雅黑" panose="020B0503020204020204" charset="-122"/>
              </a:rPr>
              <a:t>。</a:t>
            </a:r>
          </a:p>
        </p:txBody>
      </p:sp>
      <p:sp>
        <p:nvSpPr>
          <p:cNvPr id="47" name="圆角矩形 46"/>
          <p:cNvSpPr/>
          <p:nvPr>
            <p:custDataLst>
              <p:tags r:id="rId9"/>
            </p:custDataLst>
          </p:nvPr>
        </p:nvSpPr>
        <p:spPr>
          <a:xfrm>
            <a:off x="8465820" y="2053590"/>
            <a:ext cx="2663825" cy="504190"/>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8" name="文本框 47"/>
          <p:cNvSpPr txBox="1"/>
          <p:nvPr>
            <p:custDataLst>
              <p:tags r:id="rId10"/>
            </p:custDataLst>
          </p:nvPr>
        </p:nvSpPr>
        <p:spPr>
          <a:xfrm>
            <a:off x="8683625" y="2106295"/>
            <a:ext cx="2228850"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核心机制</a:t>
            </a:r>
          </a:p>
        </p:txBody>
      </p:sp>
      <p:sp>
        <p:nvSpPr>
          <p:cNvPr id="49" name="文本框 48"/>
          <p:cNvSpPr txBox="1"/>
          <p:nvPr>
            <p:custDataLst>
              <p:tags r:id="rId11"/>
            </p:custDataLst>
          </p:nvPr>
        </p:nvSpPr>
        <p:spPr>
          <a:xfrm>
            <a:off x="8212455" y="2772860"/>
            <a:ext cx="3170555" cy="2249170"/>
          </a:xfrm>
          <a:prstGeom prst="rect">
            <a:avLst/>
          </a:prstGeom>
          <a:noFill/>
        </p:spPr>
        <p:txBody>
          <a:bodyPr wrap="square" rtlCol="0">
            <a:spAutoFit/>
          </a:bodyPr>
          <a:lstStyle/>
          <a:p>
            <a:pPr algn="just">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人工蚂蚁群体通过人工信息素轨迹实现分布式协作，这些轨迹作为数值化的分布式信息，指导蚂蚁以</a:t>
            </a:r>
            <a:r>
              <a:rPr lang="zh-CN" altLang="en-US" dirty="0">
                <a:solidFill>
                  <a:srgbClr val="FF0000"/>
                </a:solidFill>
                <a:latin typeface="微软雅黑" panose="020B0503020204020204" charset="-122"/>
                <a:ea typeface="微软雅黑" panose="020B0503020204020204" charset="-122"/>
              </a:rPr>
              <a:t>概率化方式</a:t>
            </a:r>
            <a:r>
              <a:rPr lang="zh-CN" altLang="en-US" dirty="0">
                <a:solidFill>
                  <a:schemeClr val="bg2">
                    <a:lumMod val="25000"/>
                  </a:schemeClr>
                </a:solidFill>
                <a:latin typeface="微软雅黑" panose="020B0503020204020204" charset="-122"/>
                <a:ea typeface="微软雅黑" panose="020B0503020204020204" charset="-122"/>
              </a:rPr>
              <a:t>构造问题解，并根据搜索经验</a:t>
            </a:r>
            <a:r>
              <a:rPr lang="zh-CN" altLang="en-US" dirty="0">
                <a:solidFill>
                  <a:srgbClr val="FF0000"/>
                </a:solidFill>
                <a:latin typeface="微软雅黑" panose="020B0503020204020204" charset="-122"/>
                <a:ea typeface="微软雅黑" panose="020B0503020204020204" charset="-122"/>
              </a:rPr>
              <a:t>自适应调整信息素</a:t>
            </a:r>
            <a:r>
              <a:rPr lang="zh-CN" altLang="en-US" dirty="0">
                <a:solidFill>
                  <a:schemeClr val="bg2">
                    <a:lumMod val="25000"/>
                  </a:schemeClr>
                </a:solidFill>
                <a:latin typeface="微软雅黑" panose="020B0503020204020204" charset="-122"/>
                <a:ea typeface="微软雅黑" panose="020B0503020204020204" charset="-122"/>
              </a:rPr>
              <a:t>。</a:t>
            </a:r>
          </a:p>
        </p:txBody>
      </p:sp>
      <p:grpSp>
        <p:nvGrpSpPr>
          <p:cNvPr id="57" name="组合 56"/>
          <p:cNvGrpSpPr/>
          <p:nvPr>
            <p:custDataLst>
              <p:tags r:id="rId12"/>
            </p:custDataLst>
          </p:nvPr>
        </p:nvGrpSpPr>
        <p:grpSpPr>
          <a:xfrm>
            <a:off x="5805170" y="2048510"/>
            <a:ext cx="627380" cy="627380"/>
            <a:chOff x="9142" y="3086"/>
            <a:chExt cx="988" cy="988"/>
          </a:xfrm>
        </p:grpSpPr>
        <p:sp>
          <p:nvSpPr>
            <p:cNvPr id="44" name="椭圆 43"/>
            <p:cNvSpPr/>
            <p:nvPr>
              <p:custDataLst>
                <p:tags r:id="rId18"/>
              </p:custDataLst>
            </p:nvPr>
          </p:nvSpPr>
          <p:spPr>
            <a:xfrm>
              <a:off x="9142" y="3086"/>
              <a:ext cx="988" cy="988"/>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descr="templates\docerresourceshop\icons\\32313538343833323b32313538343833303bc2dbcec4cdb3bcc6"/>
            <p:cNvPicPr/>
            <p:nvPr>
              <p:custDataLst>
                <p:tags r:id="rId19"/>
              </p:custDataLst>
            </p:nvPr>
          </p:nvPicPr>
          <p:blipFill>
            <a:blip r:embed="rId26">
              <a:extLst>
                <a:ext uri="{96DAC541-7B7A-43D3-8B79-37D633B846F1}">
                  <asvg:svgBlip xmlns:asvg="http://schemas.microsoft.com/office/drawing/2016/SVG/main" r:embed="rId27"/>
                </a:ext>
              </a:extLst>
            </a:blip>
            <a:stretch>
              <a:fillRect/>
            </a:stretch>
          </p:blipFill>
          <p:spPr>
            <a:xfrm>
              <a:off x="9331" y="3275"/>
              <a:ext cx="610" cy="610"/>
            </a:xfrm>
            <a:prstGeom prst="rect">
              <a:avLst/>
            </a:prstGeom>
          </p:spPr>
        </p:pic>
      </p:grpSp>
      <p:grpSp>
        <p:nvGrpSpPr>
          <p:cNvPr id="56" name="组合 55"/>
          <p:cNvGrpSpPr/>
          <p:nvPr>
            <p:custDataLst>
              <p:tags r:id="rId13"/>
            </p:custDataLst>
          </p:nvPr>
        </p:nvGrpSpPr>
        <p:grpSpPr>
          <a:xfrm>
            <a:off x="9484360" y="1219200"/>
            <a:ext cx="627380" cy="627380"/>
            <a:chOff x="14711" y="1780"/>
            <a:chExt cx="988" cy="988"/>
          </a:xfrm>
        </p:grpSpPr>
        <p:sp>
          <p:nvSpPr>
            <p:cNvPr id="51" name="椭圆 50"/>
            <p:cNvSpPr/>
            <p:nvPr>
              <p:custDataLst>
                <p:tags r:id="rId16"/>
              </p:custDataLst>
            </p:nvPr>
          </p:nvSpPr>
          <p:spPr>
            <a:xfrm>
              <a:off x="14711" y="1780"/>
              <a:ext cx="988" cy="988"/>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descr="templates\docerresourceshop\icons\\32313538343833323b32313538343832313bc2dbcec4b7d6c0e0"/>
            <p:cNvPicPr/>
            <p:nvPr>
              <p:custDataLst>
                <p:tags r:id="rId17"/>
              </p:custDataLst>
            </p:nvPr>
          </p:nvPicPr>
          <p:blipFill>
            <a:blip r:embed="rId28">
              <a:extLst>
                <a:ext uri="{96DAC541-7B7A-43D3-8B79-37D633B846F1}">
                  <asvg:svgBlip xmlns:asvg="http://schemas.microsoft.com/office/drawing/2016/SVG/main" r:embed="rId29"/>
                </a:ext>
              </a:extLst>
            </a:blip>
            <a:stretch>
              <a:fillRect/>
            </a:stretch>
          </p:blipFill>
          <p:spPr>
            <a:xfrm>
              <a:off x="14900" y="1969"/>
              <a:ext cx="610" cy="610"/>
            </a:xfrm>
            <a:prstGeom prst="rect">
              <a:avLst/>
            </a:prstGeom>
          </p:spPr>
        </p:pic>
      </p:grpSp>
      <p:pic>
        <p:nvPicPr>
          <p:cNvPr id="3" name="图片 2"/>
          <p:cNvPicPr>
            <a:picLocks noChangeAspect="1"/>
          </p:cNvPicPr>
          <p:nvPr/>
        </p:nvPicPr>
        <p:blipFill>
          <a:blip r:embed="rId30">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5" name="文本框 4"/>
          <p:cNvSpPr txBox="1"/>
          <p:nvPr>
            <p:custDataLst>
              <p:tags r:id="rId14"/>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核心思想</a:t>
            </a:r>
          </a:p>
        </p:txBody>
      </p:sp>
      <p:sp>
        <p:nvSpPr>
          <p:cNvPr id="6" name="文本框 5"/>
          <p:cNvSpPr txBox="1"/>
          <p:nvPr>
            <p:custDataLst>
              <p:tags r:id="rId15"/>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Core Idea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2"/>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3"/>
              </p:custDataLst>
            </p:nvPr>
          </p:nvSpPr>
          <p:spPr>
            <a:xfrm>
              <a:off x="4022" y="2749"/>
              <a:ext cx="4097"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 核心特点</a:t>
              </a:r>
            </a:p>
          </p:txBody>
        </p:sp>
      </p:grpSp>
      <p:sp>
        <p:nvSpPr>
          <p:cNvPr id="11" name="圆角矩形 10"/>
          <p:cNvSpPr/>
          <p:nvPr>
            <p:custDataLst>
              <p:tags r:id="rId3"/>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10"/>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1"/>
              </p:custDataLst>
            </p:nvPr>
          </p:nvSpPr>
          <p:spPr>
            <a:xfrm>
              <a:off x="4579" y="2749"/>
              <a:ext cx="2983"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 </a:t>
              </a:r>
              <a:r>
                <a:rPr lang="zh-CN" altLang="en-US" sz="2000" b="1" dirty="0">
                  <a:solidFill>
                    <a:schemeClr val="bg1"/>
                  </a:solidFill>
                  <a:latin typeface="微软雅黑" panose="020B0503020204020204" charset="-122"/>
                  <a:ea typeface="微软雅黑" panose="020B0503020204020204" charset="-122"/>
                </a:rPr>
                <a:t>应用领域分类</a:t>
              </a:r>
            </a:p>
          </p:txBody>
        </p:sp>
      </p:grpSp>
      <p:sp>
        <p:nvSpPr>
          <p:cNvPr id="15" name="文本框 14"/>
          <p:cNvSpPr txBox="1"/>
          <p:nvPr>
            <p:custDataLst>
              <p:tags r:id="rId5"/>
            </p:custDataLst>
          </p:nvPr>
        </p:nvSpPr>
        <p:spPr>
          <a:xfrm>
            <a:off x="6550211" y="2072005"/>
            <a:ext cx="4257640" cy="3427730"/>
          </a:xfrm>
          <a:prstGeom prst="rect">
            <a:avLst/>
          </a:prstGeom>
          <a:noFill/>
        </p:spPr>
        <p:txBody>
          <a:bodyPr wrap="square" rtlCol="0">
            <a:noAutofit/>
          </a:bodyPr>
          <a:lstStyle/>
          <a:p>
            <a:pPr>
              <a:lnSpc>
                <a:spcPct val="130000"/>
              </a:lnSpc>
              <a:spcBef>
                <a:spcPts val="0"/>
              </a:spcBef>
              <a:spcAft>
                <a:spcPts val="0"/>
              </a:spcAft>
            </a:pPr>
            <a:r>
              <a:rPr lang="zh-CN" altLang="en-US" sz="2000" b="1" dirty="0">
                <a:solidFill>
                  <a:schemeClr val="bg2">
                    <a:lumMod val="25000"/>
                  </a:schemeClr>
                </a:solidFill>
                <a:latin typeface="微软雅黑" panose="020B0503020204020204" charset="-122"/>
                <a:ea typeface="微软雅黑" panose="020B0503020204020204" charset="-122"/>
              </a:rPr>
              <a:t>静态组合优化问题</a:t>
            </a:r>
            <a:endParaRPr lang="en-US" altLang="zh-CN" sz="2000"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问题拓扑结构和成本在求解过程中不变：</a:t>
            </a:r>
            <a:endParaRPr lang="en-US" altLang="zh-CN" dirty="0">
              <a:solidFill>
                <a:schemeClr val="bg2">
                  <a:lumMod val="25000"/>
                </a:schemeClr>
              </a:solidFill>
              <a:latin typeface="微软雅黑" panose="020B0503020204020204" charset="-122"/>
              <a:ea typeface="微软雅黑" panose="020B0503020204020204" charset="-122"/>
            </a:endParaRPr>
          </a:p>
          <a:p>
            <a:pPr marL="342900" indent="-342900">
              <a:lnSpc>
                <a:spcPct val="130000"/>
              </a:lnSpc>
              <a:spcBef>
                <a:spcPts val="0"/>
              </a:spcBef>
              <a:spcAft>
                <a:spcPts val="0"/>
              </a:spcAft>
              <a:buFont typeface="+mj-lt"/>
              <a:buAutoNum type="arabicPeriod"/>
            </a:pPr>
            <a:r>
              <a:rPr lang="en-US" altLang="zh-CN" dirty="0">
                <a:solidFill>
                  <a:schemeClr val="bg2">
                    <a:lumMod val="25000"/>
                  </a:schemeClr>
                </a:solidFill>
                <a:latin typeface="微软雅黑" panose="020B0503020204020204" charset="-122"/>
                <a:ea typeface="微软雅黑" panose="020B0503020204020204" charset="-122"/>
              </a:rPr>
              <a:t>TSP</a:t>
            </a:r>
            <a:r>
              <a:rPr lang="zh-CN" altLang="en-US" dirty="0">
                <a:solidFill>
                  <a:schemeClr val="bg2">
                    <a:lumMod val="25000"/>
                  </a:schemeClr>
                </a:solidFill>
                <a:latin typeface="微软雅黑" panose="020B0503020204020204" charset="-122"/>
                <a:ea typeface="微软雅黑" panose="020B0503020204020204" charset="-122"/>
              </a:rPr>
              <a:t>（固定城市坐标）</a:t>
            </a:r>
            <a:endParaRPr lang="en-US" altLang="zh-CN" dirty="0">
              <a:solidFill>
                <a:schemeClr val="bg2">
                  <a:lumMod val="25000"/>
                </a:schemeClr>
              </a:solidFill>
              <a:latin typeface="微软雅黑" panose="020B0503020204020204" charset="-122"/>
              <a:ea typeface="微软雅黑" panose="020B0503020204020204" charset="-122"/>
            </a:endParaRPr>
          </a:p>
          <a:p>
            <a:pPr marL="342900" indent="-342900">
              <a:lnSpc>
                <a:spcPct val="13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rPr>
              <a:t>二次分配问题</a:t>
            </a:r>
          </a:p>
          <a:p>
            <a:pPr>
              <a:lnSpc>
                <a:spcPct val="130000"/>
              </a:lnSpc>
              <a:spcBef>
                <a:spcPts val="0"/>
              </a:spcBef>
              <a:spcAft>
                <a:spcPts val="0"/>
              </a:spcAft>
            </a:pPr>
            <a:endParaRPr lang="en-US" altLang="zh-CN" sz="2000"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2000" b="1" dirty="0">
                <a:solidFill>
                  <a:schemeClr val="bg2">
                    <a:lumMod val="25000"/>
                  </a:schemeClr>
                </a:solidFill>
                <a:latin typeface="微软雅黑" panose="020B0503020204020204" charset="-122"/>
                <a:ea typeface="微软雅黑" panose="020B0503020204020204" charset="-122"/>
              </a:rPr>
              <a:t>动态组合优化问题</a:t>
            </a:r>
            <a:endParaRPr lang="en-US" altLang="zh-CN" sz="2000"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sym typeface="+mn-ea"/>
              </a:rPr>
              <a:t>问题拓扑结构</a:t>
            </a:r>
            <a:r>
              <a:rPr lang="zh-CN" altLang="en-US" dirty="0">
                <a:solidFill>
                  <a:schemeClr val="bg2">
                    <a:lumMod val="25000"/>
                  </a:schemeClr>
                </a:solidFill>
                <a:latin typeface="微软雅黑" panose="020B0503020204020204" charset="-122"/>
                <a:ea typeface="微软雅黑" panose="020B0503020204020204" charset="-122"/>
              </a:rPr>
              <a:t>或成本实时变化：</a:t>
            </a:r>
            <a:endParaRPr lang="en-US" altLang="zh-CN" dirty="0">
              <a:solidFill>
                <a:schemeClr val="bg2">
                  <a:lumMod val="25000"/>
                </a:schemeClr>
              </a:solidFill>
              <a:latin typeface="微软雅黑" panose="020B0503020204020204" charset="-122"/>
              <a:ea typeface="微软雅黑" panose="020B0503020204020204" charset="-122"/>
            </a:endParaRPr>
          </a:p>
          <a:p>
            <a:pPr marL="342900" indent="-342900">
              <a:lnSpc>
                <a:spcPct val="13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rPr>
              <a:t>通信网络路由</a:t>
            </a:r>
            <a:endParaRPr lang="en-US" altLang="zh-CN" dirty="0">
              <a:solidFill>
                <a:schemeClr val="bg2">
                  <a:lumMod val="25000"/>
                </a:schemeClr>
              </a:solidFill>
              <a:latin typeface="微软雅黑" panose="020B0503020204020204" charset="-122"/>
              <a:ea typeface="微软雅黑" panose="020B0503020204020204" charset="-122"/>
            </a:endParaRPr>
          </a:p>
          <a:p>
            <a:pPr marL="342900" indent="-342900">
              <a:lnSpc>
                <a:spcPct val="13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rPr>
              <a:t>实时物流调度</a:t>
            </a:r>
          </a:p>
        </p:txBody>
      </p:sp>
      <p:pic>
        <p:nvPicPr>
          <p:cNvPr id="7" name="图片 6"/>
          <p:cNvPicPr>
            <a:picLocks noChangeAspect="1"/>
          </p:cNvPicPr>
          <p:nvPr/>
        </p:nvPicPr>
        <p:blipFill>
          <a:blip r:embed="rId1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6"/>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算法特性与问题分类</a:t>
            </a:r>
          </a:p>
        </p:txBody>
      </p:sp>
      <p:sp>
        <p:nvSpPr>
          <p:cNvPr id="9" name="文本框 8"/>
          <p:cNvSpPr txBox="1"/>
          <p:nvPr>
            <p:custDataLst>
              <p:tags r:id="rId7"/>
            </p:custDataLst>
          </p:nvPr>
        </p:nvSpPr>
        <p:spPr>
          <a:xfrm>
            <a:off x="421640" y="535305"/>
            <a:ext cx="499999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Algorithm Characteristics and Problem Classification</a:t>
            </a:r>
            <a:endParaRPr lang="zh-CN" altLang="en-US" sz="1200" b="1"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10" name="对象 9"/>
          <p:cNvGraphicFramePr>
            <a:graphicFrameLocks noChangeAspect="1"/>
          </p:cNvGraphicFramePr>
          <p:nvPr>
            <p:custDataLst>
              <p:tags r:id="rId8"/>
            </p:custDataLst>
          </p:nvPr>
        </p:nvGraphicFramePr>
        <p:xfrm>
          <a:off x="6146800" y="3505200"/>
          <a:ext cx="914400" cy="198438"/>
        </p:xfrm>
        <a:graphic>
          <a:graphicData uri="http://schemas.openxmlformats.org/presentationml/2006/ole">
            <mc:AlternateContent xmlns:mc="http://schemas.openxmlformats.org/markup-compatibility/2006">
              <mc:Choice xmlns:v="urn:schemas-microsoft-com:vml" Requires="v">
                <p:oleObj name="Equation" r:id="rId16" imgW="2743200" imgH="4267200" progId="Equation.DSMT4">
                  <p:embed/>
                </p:oleObj>
              </mc:Choice>
              <mc:Fallback>
                <p:oleObj name="Equation" r:id="rId16" imgW="2743200" imgH="4267200" progId="Equation.DSMT4">
                  <p:embed/>
                  <p:pic>
                    <p:nvPicPr>
                      <p:cNvPr id="0" name="图片 15"/>
                      <p:cNvPicPr/>
                      <p:nvPr/>
                    </p:nvPicPr>
                    <p:blipFill>
                      <a:blip r:embed="rId17"/>
                      <a:stretch>
                        <a:fillRect/>
                      </a:stretch>
                    </p:blipFill>
                    <p:spPr>
                      <a:xfrm>
                        <a:off x="6146800" y="3505200"/>
                        <a:ext cx="914400" cy="198438"/>
                      </a:xfrm>
                      <a:prstGeom prst="rect">
                        <a:avLst/>
                      </a:prstGeom>
                    </p:spPr>
                  </p:pic>
                </p:oleObj>
              </mc:Fallback>
            </mc:AlternateContent>
          </a:graphicData>
        </a:graphic>
      </p:graphicFrame>
      <p:graphicFrame>
        <p:nvGraphicFramePr>
          <p:cNvPr id="20" name="表格 19"/>
          <p:cNvGraphicFramePr/>
          <p:nvPr>
            <p:custDataLst>
              <p:tags r:id="rId9"/>
            </p:custDataLst>
            <p:extLst>
              <p:ext uri="{D42A27DB-BD31-4B8C-83A1-F6EECF244321}">
                <p14:modId xmlns:p14="http://schemas.microsoft.com/office/powerpoint/2010/main" val="859321801"/>
              </p:ext>
            </p:extLst>
          </p:nvPr>
        </p:nvGraphicFramePr>
        <p:xfrm>
          <a:off x="1384150" y="2270127"/>
          <a:ext cx="4274372" cy="3021328"/>
        </p:xfrm>
        <a:graphic>
          <a:graphicData uri="http://schemas.openxmlformats.org/drawingml/2006/table">
            <a:tbl>
              <a:tblPr firstRow="1" bandRow="1">
                <a:tableStyleId>{5940675A-B579-460E-94D1-54222C63F5DA}</a:tableStyleId>
              </a:tblPr>
              <a:tblGrid>
                <a:gridCol w="1681779">
                  <a:extLst>
                    <a:ext uri="{9D8B030D-6E8A-4147-A177-3AD203B41FA5}">
                      <a16:colId xmlns:a16="http://schemas.microsoft.com/office/drawing/2014/main" val="20000"/>
                    </a:ext>
                  </a:extLst>
                </a:gridCol>
                <a:gridCol w="2592593">
                  <a:extLst>
                    <a:ext uri="{9D8B030D-6E8A-4147-A177-3AD203B41FA5}">
                      <a16:colId xmlns:a16="http://schemas.microsoft.com/office/drawing/2014/main" val="20001"/>
                    </a:ext>
                  </a:extLst>
                </a:gridCol>
              </a:tblGrid>
              <a:tr h="755332">
                <a:tc>
                  <a:txBody>
                    <a:bodyPr/>
                    <a:lstStyle/>
                    <a:p>
                      <a:pPr algn="ctr">
                        <a:buNone/>
                      </a:pPr>
                      <a:r>
                        <a:rPr lang="zh-CN" altLang="en-US" dirty="0">
                          <a:solidFill>
                            <a:schemeClr val="tx1"/>
                          </a:solidFill>
                        </a:rPr>
                        <a:t>传统启发式</a:t>
                      </a:r>
                    </a:p>
                  </a:txBody>
                  <a:tcPr anchor="ctr"/>
                </a:tc>
                <a:tc>
                  <a:txBody>
                    <a:bodyPr/>
                    <a:lstStyle/>
                    <a:p>
                      <a:pPr algn="ctr">
                        <a:buNone/>
                      </a:pPr>
                      <a:r>
                        <a:rPr lang="en-US" altLang="zh-CN" dirty="0">
                          <a:solidFill>
                            <a:schemeClr val="tx1"/>
                          </a:solidFill>
                        </a:rPr>
                        <a:t>ACO</a:t>
                      </a:r>
                    </a:p>
                  </a:txBody>
                  <a:tcPr anchor="ctr"/>
                </a:tc>
                <a:extLst>
                  <a:ext uri="{0D108BD9-81ED-4DB2-BD59-A6C34878D82A}">
                    <a16:rowId xmlns:a16="http://schemas.microsoft.com/office/drawing/2014/main" val="10000"/>
                  </a:ext>
                </a:extLst>
              </a:tr>
              <a:tr h="755332">
                <a:tc>
                  <a:txBody>
                    <a:bodyPr/>
                    <a:lstStyle/>
                    <a:p>
                      <a:pPr algn="ctr">
                        <a:buNone/>
                      </a:pPr>
                      <a:r>
                        <a:rPr lang="zh-CN" altLang="en-US" dirty="0">
                          <a:solidFill>
                            <a:schemeClr val="tx1"/>
                          </a:solidFill>
                        </a:rPr>
                        <a:t>确定性规则</a:t>
                      </a:r>
                    </a:p>
                  </a:txBody>
                  <a:tcPr anchor="ctr"/>
                </a:tc>
                <a:tc>
                  <a:txBody>
                    <a:bodyPr/>
                    <a:lstStyle/>
                    <a:p>
                      <a:pPr algn="ctr">
                        <a:buNone/>
                      </a:pPr>
                      <a:r>
                        <a:rPr lang="zh-CN" altLang="en-US">
                          <a:solidFill>
                            <a:schemeClr val="tx1"/>
                          </a:solidFill>
                        </a:rPr>
                        <a:t>概率化构造</a:t>
                      </a:r>
                    </a:p>
                  </a:txBody>
                  <a:tcPr anchor="ctr"/>
                </a:tc>
                <a:extLst>
                  <a:ext uri="{0D108BD9-81ED-4DB2-BD59-A6C34878D82A}">
                    <a16:rowId xmlns:a16="http://schemas.microsoft.com/office/drawing/2014/main" val="10001"/>
                  </a:ext>
                </a:extLst>
              </a:tr>
              <a:tr h="755332">
                <a:tc>
                  <a:txBody>
                    <a:bodyPr/>
                    <a:lstStyle/>
                    <a:p>
                      <a:pPr algn="ctr">
                        <a:buNone/>
                      </a:pPr>
                      <a:r>
                        <a:rPr lang="zh-CN" altLang="en-US">
                          <a:solidFill>
                            <a:schemeClr val="tx1"/>
                          </a:solidFill>
                        </a:rPr>
                        <a:t>无记忆性</a:t>
                      </a:r>
                    </a:p>
                  </a:txBody>
                  <a:tcPr anchor="ctr"/>
                </a:tc>
                <a:tc>
                  <a:txBody>
                    <a:bodyPr/>
                    <a:lstStyle/>
                    <a:p>
                      <a:pPr algn="ctr">
                        <a:buNone/>
                      </a:pPr>
                      <a:r>
                        <a:rPr lang="zh-CN" altLang="en-US">
                          <a:solidFill>
                            <a:schemeClr val="tx1"/>
                          </a:solidFill>
                        </a:rPr>
                        <a:t>信息素积累历史经验</a:t>
                      </a:r>
                    </a:p>
                  </a:txBody>
                  <a:tcPr anchor="ctr"/>
                </a:tc>
                <a:extLst>
                  <a:ext uri="{0D108BD9-81ED-4DB2-BD59-A6C34878D82A}">
                    <a16:rowId xmlns:a16="http://schemas.microsoft.com/office/drawing/2014/main" val="10002"/>
                  </a:ext>
                </a:extLst>
              </a:tr>
              <a:tr h="755332">
                <a:tc>
                  <a:txBody>
                    <a:bodyPr/>
                    <a:lstStyle/>
                    <a:p>
                      <a:pPr algn="ctr">
                        <a:buNone/>
                      </a:pPr>
                      <a:r>
                        <a:rPr lang="zh-CN" altLang="en-US">
                          <a:solidFill>
                            <a:schemeClr val="tx1"/>
                          </a:solidFill>
                        </a:rPr>
                        <a:t>单次求解</a:t>
                      </a:r>
                    </a:p>
                  </a:txBody>
                  <a:tcPr anchor="ctr"/>
                </a:tc>
                <a:tc>
                  <a:txBody>
                    <a:bodyPr/>
                    <a:lstStyle/>
                    <a:p>
                      <a:pPr algn="ctr">
                        <a:buNone/>
                      </a:pPr>
                      <a:r>
                        <a:rPr lang="zh-CN" altLang="en-US" dirty="0">
                          <a:solidFill>
                            <a:schemeClr val="tx1"/>
                          </a:solidFill>
                        </a:rPr>
                        <a:t>群体协作迭代优化</a:t>
                      </a:r>
                    </a:p>
                  </a:txBody>
                  <a:tcPr anchor="ctr"/>
                </a:tc>
                <a:extLst>
                  <a:ext uri="{0D108BD9-81ED-4DB2-BD59-A6C34878D82A}">
                    <a16:rowId xmlns:a16="http://schemas.microsoft.com/office/drawing/2014/main" val="10003"/>
                  </a:ext>
                </a:extLst>
              </a:tr>
            </a:tbl>
          </a:graphicData>
        </a:graphic>
      </p:graphicFrame>
      <p:sp>
        <p:nvSpPr>
          <p:cNvPr id="21" name="文本框 20"/>
          <p:cNvSpPr txBox="1"/>
          <p:nvPr/>
        </p:nvSpPr>
        <p:spPr>
          <a:xfrm>
            <a:off x="1149652" y="6061149"/>
            <a:ext cx="10087610" cy="368300"/>
          </a:xfrm>
          <a:prstGeom prst="rect">
            <a:avLst/>
          </a:prstGeom>
          <a:noFill/>
        </p:spPr>
        <p:txBody>
          <a:bodyPr wrap="square" rtlCol="0">
            <a:spAutoFit/>
          </a:bodyPr>
          <a:lstStyle/>
          <a:p>
            <a:pPr algn="ctr"/>
            <a:r>
              <a:rPr lang="zh-CN" altLang="en-US" dirty="0"/>
              <a:t>首个 </a:t>
            </a:r>
            <a:r>
              <a:rPr lang="en-US" altLang="zh-CN" dirty="0"/>
              <a:t>ACO</a:t>
            </a:r>
            <a:r>
              <a:rPr lang="zh-CN" altLang="en-US" dirty="0"/>
              <a:t> 算法：</a:t>
            </a:r>
            <a:r>
              <a:rPr lang="en-US" altLang="zh-CN" dirty="0"/>
              <a:t>Ant System</a:t>
            </a:r>
            <a:r>
              <a:rPr lang="zh-CN" altLang="en-US" dirty="0"/>
              <a:t>。</a:t>
            </a:r>
            <a:r>
              <a:rPr lang="en-US" altLang="zh-CN" dirty="0"/>
              <a:t>AS</a:t>
            </a:r>
            <a:r>
              <a:rPr lang="zh-CN" altLang="en-US" dirty="0"/>
              <a:t> 算法虽未超越同期最优解，但开创了自适应正反馈的优化范式。</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FCBDD-87BD-93B6-7055-E8D0C379D276}"/>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6D53F6C1-55EB-F060-4A7F-0B8E40875F41}"/>
              </a:ext>
            </a:extLst>
          </p:cNvPr>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a:extLst>
              <a:ext uri="{FF2B5EF4-FFF2-40B4-BE49-F238E27FC236}">
                <a16:creationId xmlns:a16="http://schemas.microsoft.com/office/drawing/2014/main" id="{B821A1B3-1329-C9E6-6A61-F6E0A8D2285C}"/>
              </a:ext>
            </a:extLst>
          </p:cNvPr>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a:extLst>
              <a:ext uri="{FF2B5EF4-FFF2-40B4-BE49-F238E27FC236}">
                <a16:creationId xmlns:a16="http://schemas.microsoft.com/office/drawing/2014/main" id="{F70EC2DA-1818-5693-C74F-C70FD176BE18}"/>
              </a:ext>
            </a:extLst>
          </p:cNvPr>
          <p:cNvPicPr>
            <a:picLocks noChangeAspect="1"/>
          </p:cNvPicPr>
          <p:nvPr>
            <p:custDataLst>
              <p:tags r:id="rId3"/>
            </p:custDataLst>
          </p:nvPr>
        </p:nvPicPr>
        <p:blipFill>
          <a:blip r:embed="rId7">
            <a:extLst>
              <a:ext uri="{96DAC541-7B7A-43D3-8B79-37D633B846F1}">
                <asvg:svgBlip xmlns:asvg="http://schemas.microsoft.com/office/drawing/2016/SVG/main" r:embed="rId8"/>
              </a:ext>
            </a:extLst>
          </a:blip>
          <a:stretch>
            <a:fillRect/>
          </a:stretch>
        </p:blipFill>
        <p:spPr>
          <a:xfrm>
            <a:off x="2604135" y="1395095"/>
            <a:ext cx="1720850" cy="1720850"/>
          </a:xfrm>
          <a:prstGeom prst="rect">
            <a:avLst/>
          </a:prstGeom>
        </p:spPr>
      </p:pic>
      <p:sp>
        <p:nvSpPr>
          <p:cNvPr id="3" name="文本框 2">
            <a:extLst>
              <a:ext uri="{FF2B5EF4-FFF2-40B4-BE49-F238E27FC236}">
                <a16:creationId xmlns:a16="http://schemas.microsoft.com/office/drawing/2014/main" id="{3166250D-9E95-E58A-10F3-215CF8DBFB85}"/>
              </a:ext>
            </a:extLst>
          </p:cNvPr>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TWO</a:t>
            </a:r>
          </a:p>
        </p:txBody>
      </p:sp>
      <p:cxnSp>
        <p:nvCxnSpPr>
          <p:cNvPr id="5" name="直接连接符 4">
            <a:extLst>
              <a:ext uri="{FF2B5EF4-FFF2-40B4-BE49-F238E27FC236}">
                <a16:creationId xmlns:a16="http://schemas.microsoft.com/office/drawing/2014/main" id="{B264C8B0-86F7-E707-9C67-16603D8B9539}"/>
              </a:ext>
            </a:extLst>
          </p:cNvPr>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63AF86A-9048-849F-E386-A8506C00BEDD}"/>
              </a:ext>
            </a:extLst>
          </p:cNvPr>
          <p:cNvSpPr txBox="1"/>
          <p:nvPr>
            <p:custDataLst>
              <p:tags r:id="rId4"/>
            </p:custDataLst>
          </p:nvPr>
        </p:nvSpPr>
        <p:spPr>
          <a:xfrm>
            <a:off x="1645285" y="3374708"/>
            <a:ext cx="8901430" cy="706755"/>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应用案例</a:t>
            </a:r>
          </a:p>
        </p:txBody>
      </p:sp>
      <p:pic>
        <p:nvPicPr>
          <p:cNvPr id="8" name="图片 7">
            <a:extLst>
              <a:ext uri="{FF2B5EF4-FFF2-40B4-BE49-F238E27FC236}">
                <a16:creationId xmlns:a16="http://schemas.microsoft.com/office/drawing/2014/main" id="{A4D321E0-15D1-8747-25C6-8FF448D6FBCA}"/>
              </a:ext>
            </a:extLst>
          </p:cNvPr>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7" name="文本框 6">
            <a:extLst>
              <a:ext uri="{FF2B5EF4-FFF2-40B4-BE49-F238E27FC236}">
                <a16:creationId xmlns:a16="http://schemas.microsoft.com/office/drawing/2014/main" id="{5ACEDF9A-1842-8BD3-A190-224480BA6AAF}"/>
              </a:ext>
            </a:extLst>
          </p:cNvPr>
          <p:cNvSpPr txBox="1"/>
          <p:nvPr>
            <p:custDataLst>
              <p:tags r:id="rId5"/>
            </p:custDataLst>
          </p:nvPr>
        </p:nvSpPr>
        <p:spPr>
          <a:xfrm>
            <a:off x="1645285" y="4588411"/>
            <a:ext cx="8901430" cy="369332"/>
          </a:xfrm>
          <a:prstGeom prst="rect">
            <a:avLst/>
          </a:prstGeom>
          <a:noFill/>
        </p:spPr>
        <p:txBody>
          <a:bodyPr wrap="square" rtlCol="0">
            <a:spAutoFit/>
          </a:bodyPr>
          <a:lstStyle/>
          <a:p>
            <a:pPr algn="ct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Applications</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174143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2"/>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3"/>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路径选择概率公式</a:t>
              </a:r>
            </a:p>
          </p:txBody>
        </p:sp>
      </p:grpSp>
      <p:sp>
        <p:nvSpPr>
          <p:cNvPr id="40" name="文本框 39"/>
          <p:cNvSpPr txBox="1"/>
          <p:nvPr>
            <p:custDataLst>
              <p:tags r:id="rId3"/>
            </p:custDataLst>
          </p:nvPr>
        </p:nvSpPr>
        <p:spPr>
          <a:xfrm>
            <a:off x="1176655" y="2143126"/>
            <a:ext cx="4775994" cy="3148330"/>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数学模型：</a:t>
            </a: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参数作用：</a:t>
            </a:r>
            <a:endParaRPr lang="en-US" altLang="zh-CN" b="1" dirty="0">
              <a:solidFill>
                <a:schemeClr val="bg2">
                  <a:lumMod val="25000"/>
                </a:schemeClr>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en-US" altLang="zh-CN" dirty="0">
                <a:solidFill>
                  <a:schemeClr val="bg2">
                    <a:lumMod val="25000"/>
                  </a:schemeClr>
                </a:solidFill>
                <a:latin typeface="微软雅黑" panose="020B0503020204020204" charset="-122"/>
                <a:ea typeface="微软雅黑" panose="020B0503020204020204" charset="-122"/>
              </a:rPr>
              <a:t>α=0 </a:t>
            </a:r>
            <a:r>
              <a:rPr lang="zh-CN" altLang="en-US" dirty="0">
                <a:solidFill>
                  <a:schemeClr val="bg2">
                    <a:lumMod val="25000"/>
                  </a:schemeClr>
                </a:solidFill>
                <a:latin typeface="微软雅黑" panose="020B0503020204020204" charset="-122"/>
                <a:ea typeface="微软雅黑" panose="020B0503020204020204" charset="-122"/>
              </a:rPr>
              <a:t>时退化为贪婪算法</a:t>
            </a:r>
          </a:p>
          <a:p>
            <a:pPr marL="285750" indent="-285750">
              <a:lnSpc>
                <a:spcPct val="130000"/>
              </a:lnSpc>
              <a:spcBef>
                <a:spcPts val="0"/>
              </a:spcBef>
              <a:spcAft>
                <a:spcPts val="0"/>
              </a:spcAft>
              <a:buFont typeface="Arial" panose="020B0604020202020204" pitchFamily="34" charset="0"/>
              <a:buChar char="•"/>
            </a:pPr>
            <a:r>
              <a:rPr lang="en-US" altLang="zh-CN" dirty="0">
                <a:solidFill>
                  <a:schemeClr val="bg2">
                    <a:lumMod val="25000"/>
                  </a:schemeClr>
                </a:solidFill>
                <a:latin typeface="微软雅黑" panose="020B0503020204020204" charset="-122"/>
                <a:ea typeface="微软雅黑" panose="020B0503020204020204" charset="-122"/>
              </a:rPr>
              <a:t>β=0 </a:t>
            </a:r>
            <a:r>
              <a:rPr lang="zh-CN" altLang="en-US" dirty="0">
                <a:solidFill>
                  <a:schemeClr val="bg2">
                    <a:lumMod val="25000"/>
                  </a:schemeClr>
                </a:solidFill>
                <a:latin typeface="微软雅黑" panose="020B0503020204020204" charset="-122"/>
                <a:ea typeface="微软雅黑" panose="020B0503020204020204" charset="-122"/>
              </a:rPr>
              <a:t>时易陷入停滞状态</a:t>
            </a:r>
          </a:p>
        </p:txBody>
      </p:sp>
      <p:sp>
        <p:nvSpPr>
          <p:cNvPr id="11" name="圆角矩形 10"/>
          <p:cNvSpPr/>
          <p:nvPr>
            <p:custDataLst>
              <p:tags r:id="rId4"/>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5"/>
            </p:custDataLst>
          </p:nvPr>
        </p:nvGrpSpPr>
        <p:grpSpPr>
          <a:xfrm>
            <a:off x="7372985" y="1287145"/>
            <a:ext cx="2600325" cy="576580"/>
            <a:chOff x="4023" y="2609"/>
            <a:chExt cx="4095" cy="908"/>
          </a:xfrm>
        </p:grpSpPr>
        <p:sp>
          <p:nvSpPr>
            <p:cNvPr id="13" name="圆角矩形 12"/>
            <p:cNvSpPr/>
            <p:nvPr>
              <p:custDataLst>
                <p:tags r:id="rId10"/>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1"/>
              </p:custDataLst>
            </p:nvPr>
          </p:nvSpPr>
          <p:spPr>
            <a:xfrm>
              <a:off x="4490" y="2749"/>
              <a:ext cx="3161"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信息素更新机制</a:t>
              </a:r>
            </a:p>
          </p:txBody>
        </p:sp>
      </p:grpSp>
      <p:sp>
        <p:nvSpPr>
          <p:cNvPr id="15" name="文本框 14"/>
          <p:cNvSpPr txBox="1"/>
          <p:nvPr>
            <p:custDataLst>
              <p:tags r:id="rId6"/>
            </p:custDataLst>
          </p:nvPr>
        </p:nvSpPr>
        <p:spPr>
          <a:xfrm>
            <a:off x="6423011" y="2145952"/>
            <a:ext cx="4652024" cy="3463925"/>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数学模型：</a:t>
            </a: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zh-CN" altLang="en-US" dirty="0">
                <a:solidFill>
                  <a:schemeClr val="bg2">
                    <a:lumMod val="25000"/>
                  </a:schemeClr>
                </a:solidFill>
                <a:latin typeface="微软雅黑" panose="020B0503020204020204" charset="-122"/>
                <a:ea typeface="微软雅黑" panose="020B0503020204020204" charset="-122"/>
              </a:rPr>
              <a:t>蒸发：所有边信息素按比例</a:t>
            </a:r>
            <a:r>
              <a:rPr lang="en-US" altLang="zh-CN" dirty="0">
                <a:solidFill>
                  <a:schemeClr val="bg2">
                    <a:lumMod val="25000"/>
                  </a:schemeClr>
                </a:solidFill>
                <a:latin typeface="微软雅黑" panose="020B0503020204020204" charset="-122"/>
                <a:ea typeface="微软雅黑" panose="020B0503020204020204" charset="-122"/>
              </a:rPr>
              <a:t> </a:t>
            </a:r>
            <a:r>
              <a:rPr lang="en-US" altLang="zh-CN" dirty="0" err="1">
                <a:solidFill>
                  <a:schemeClr val="bg2">
                    <a:lumMod val="25000"/>
                  </a:schemeClr>
                </a:solidFill>
                <a:latin typeface="微软雅黑" panose="020B0503020204020204" charset="-122"/>
                <a:ea typeface="微软雅黑" panose="020B0503020204020204" charset="-122"/>
              </a:rPr>
              <a:t>ρ</a:t>
            </a:r>
            <a:r>
              <a:rPr lang="en-US" altLang="zh-CN" dirty="0">
                <a:solidFill>
                  <a:schemeClr val="bg2">
                    <a:lumMod val="25000"/>
                  </a:schemeClr>
                </a:solidFill>
                <a:latin typeface="微软雅黑" panose="020B0503020204020204" charset="-122"/>
                <a:ea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rPr>
              <a:t>衰减</a:t>
            </a:r>
            <a:endParaRPr lang="en-US" altLang="zh-CN" dirty="0">
              <a:solidFill>
                <a:schemeClr val="bg2">
                  <a:lumMod val="25000"/>
                </a:schemeClr>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zh-CN" altLang="en-US" dirty="0">
                <a:solidFill>
                  <a:schemeClr val="bg2">
                    <a:lumMod val="25000"/>
                  </a:schemeClr>
                </a:solidFill>
                <a:latin typeface="微软雅黑" panose="020B0503020204020204" charset="-122"/>
                <a:ea typeface="微软雅黑" panose="020B0503020204020204" charset="-122"/>
              </a:rPr>
              <a:t>增强：蚂蚁在其路径上释放信息素，量与路径长度成反比</a:t>
            </a:r>
          </a:p>
        </p:txBody>
      </p:sp>
      <p:pic>
        <p:nvPicPr>
          <p:cNvPr id="7" name="图片 6"/>
          <p:cNvPicPr>
            <a:picLocks noChangeAspect="1"/>
          </p:cNvPicPr>
          <p:nvPr/>
        </p:nvPicPr>
        <p:blipFill>
          <a:blip r:embed="rId1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7"/>
            </p:custDataLst>
          </p:nvPr>
        </p:nvSpPr>
        <p:spPr>
          <a:xfrm>
            <a:off x="421640" y="121285"/>
            <a:ext cx="5391785" cy="460375"/>
          </a:xfrm>
          <a:prstGeom prst="rect">
            <a:avLst/>
          </a:prstGeom>
          <a:noFill/>
        </p:spPr>
        <p:txBody>
          <a:bodyPr wrap="square" rtlCol="0">
            <a:spAutoFit/>
          </a:bodyPr>
          <a:lstStyle/>
          <a:p>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Ant System </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与旅行商问题（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TSP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8"/>
            </p:custDataLst>
          </p:nvPr>
        </p:nvSpPr>
        <p:spPr>
          <a:xfrm>
            <a:off x="421640" y="535305"/>
            <a:ext cx="641985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Ant System and Traveling Salesman Problem</a:t>
            </a:r>
          </a:p>
        </p:txBody>
      </p:sp>
      <p:graphicFrame>
        <p:nvGraphicFramePr>
          <p:cNvPr id="10" name="对象 9"/>
          <p:cNvGraphicFramePr>
            <a:graphicFrameLocks noChangeAspect="1"/>
          </p:cNvGraphicFramePr>
          <p:nvPr>
            <p:custDataLst>
              <p:tags r:id="rId9"/>
            </p:custDataLst>
          </p:nvPr>
        </p:nvGraphicFramePr>
        <p:xfrm>
          <a:off x="6146800" y="3505200"/>
          <a:ext cx="914400" cy="198438"/>
        </p:xfrm>
        <a:graphic>
          <a:graphicData uri="http://schemas.openxmlformats.org/presentationml/2006/ole">
            <mc:AlternateContent xmlns:mc="http://schemas.openxmlformats.org/markup-compatibility/2006">
              <mc:Choice xmlns:v="urn:schemas-microsoft-com:vml" Requires="v">
                <p:oleObj name="Equation" r:id="rId16" imgW="2743200" imgH="4267200" progId="Equation.DSMT4">
                  <p:embed/>
                </p:oleObj>
              </mc:Choice>
              <mc:Fallback>
                <p:oleObj name="Equation" r:id="rId16" imgW="2743200" imgH="4267200" progId="Equation.DSMT4">
                  <p:embed/>
                  <p:pic>
                    <p:nvPicPr>
                      <p:cNvPr id="0" name="图片 15"/>
                      <p:cNvPicPr/>
                      <p:nvPr/>
                    </p:nvPicPr>
                    <p:blipFill>
                      <a:blip r:embed="rId17"/>
                      <a:stretch>
                        <a:fillRect/>
                      </a:stretch>
                    </p:blipFill>
                    <p:spPr>
                      <a:xfrm>
                        <a:off x="6146800" y="3505200"/>
                        <a:ext cx="914400" cy="198438"/>
                      </a:xfrm>
                      <a:prstGeom prst="rect">
                        <a:avLst/>
                      </a:prstGeom>
                    </p:spPr>
                  </p:pic>
                </p:oleObj>
              </mc:Fallback>
            </mc:AlternateContent>
          </a:graphicData>
        </a:graphic>
      </p:graphicFrame>
      <p:pic>
        <p:nvPicPr>
          <p:cNvPr id="19" name="图片 18"/>
          <p:cNvPicPr>
            <a:picLocks noChangeAspect="1"/>
          </p:cNvPicPr>
          <p:nvPr/>
        </p:nvPicPr>
        <p:blipFill>
          <a:blip r:embed="rId18"/>
          <a:stretch>
            <a:fillRect/>
          </a:stretch>
        </p:blipFill>
        <p:spPr>
          <a:xfrm>
            <a:off x="1253807" y="2617470"/>
            <a:ext cx="4532630" cy="811530"/>
          </a:xfrm>
          <a:prstGeom prst="rect">
            <a:avLst/>
          </a:prstGeom>
        </p:spPr>
      </p:pic>
      <p:pic>
        <p:nvPicPr>
          <p:cNvPr id="20" name="图片 19"/>
          <p:cNvPicPr>
            <a:picLocks noChangeAspect="1"/>
          </p:cNvPicPr>
          <p:nvPr/>
        </p:nvPicPr>
        <p:blipFill>
          <a:blip r:embed="rId19"/>
          <a:stretch>
            <a:fillRect/>
          </a:stretch>
        </p:blipFill>
        <p:spPr>
          <a:xfrm>
            <a:off x="6423011" y="2564765"/>
            <a:ext cx="4429209" cy="665661"/>
          </a:xfrm>
          <a:prstGeom prst="rect">
            <a:avLst/>
          </a:prstGeom>
        </p:spPr>
      </p:pic>
      <p:pic>
        <p:nvPicPr>
          <p:cNvPr id="23" name="图片 22"/>
          <p:cNvPicPr>
            <a:picLocks noChangeAspect="1"/>
          </p:cNvPicPr>
          <p:nvPr/>
        </p:nvPicPr>
        <p:blipFill>
          <a:blip r:embed="rId20"/>
          <a:stretch>
            <a:fillRect/>
          </a:stretch>
        </p:blipFill>
        <p:spPr>
          <a:xfrm>
            <a:off x="6423011" y="3301291"/>
            <a:ext cx="4429209" cy="6910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A385673E-C259-4395-92C0-98CB9C508941}"/>
              </a:ext>
            </a:extLst>
          </p:cNvPr>
          <p:cNvPicPr>
            <a:picLocks noChangeAspect="1"/>
          </p:cNvPicPr>
          <p:nvPr/>
        </p:nvPicPr>
        <p:blipFill>
          <a:blip r:embed="rId13">
            <a:extLst>
              <a:ext uri="{28A0092B-C50C-407E-A947-70E740481C1C}">
                <a14:useLocalDpi xmlns:a14="http://schemas.microsoft.com/office/drawing/2010/main" val="0"/>
              </a:ext>
            </a:extLst>
          </a:blip>
          <a:srcRect t="3842" r="32615"/>
          <a:stretch>
            <a:fillRect/>
          </a:stretch>
        </p:blipFill>
        <p:spPr>
          <a:xfrm>
            <a:off x="6988492" y="2041252"/>
            <a:ext cx="3369310" cy="3489236"/>
          </a:xfrm>
          <a:prstGeom prst="rect">
            <a:avLst/>
          </a:prstGeom>
        </p:spPr>
      </p:pic>
      <p:pic>
        <p:nvPicPr>
          <p:cNvPr id="22" name="图片 21">
            <a:extLst>
              <a:ext uri="{FF2B5EF4-FFF2-40B4-BE49-F238E27FC236}">
                <a16:creationId xmlns:a16="http://schemas.microsoft.com/office/drawing/2014/main" id="{1CBC79CF-B422-4311-951B-AC36FAA03BBC}"/>
              </a:ext>
            </a:extLst>
          </p:cNvPr>
          <p:cNvPicPr>
            <a:picLocks noChangeAspect="1"/>
          </p:cNvPicPr>
          <p:nvPr/>
        </p:nvPicPr>
        <p:blipFill>
          <a:blip r:embed="rId14"/>
          <a:stretch>
            <a:fillRect/>
          </a:stretch>
        </p:blipFill>
        <p:spPr>
          <a:xfrm>
            <a:off x="1275609" y="2102933"/>
            <a:ext cx="4507672" cy="3395543"/>
          </a:xfrm>
          <a:prstGeom prst="rect">
            <a:avLst/>
          </a:prstGeom>
        </p:spPr>
      </p:pic>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0"/>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1"/>
              </p:custDataLst>
            </p:nvPr>
          </p:nvSpPr>
          <p:spPr>
            <a:xfrm>
              <a:off x="4022" y="2749"/>
              <a:ext cx="4097"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最优解</a:t>
              </a:r>
              <a:endParaRPr lang="zh-CN" altLang="en-US" sz="2000" b="1" dirty="0">
                <a:solidFill>
                  <a:schemeClr val="bg1"/>
                </a:solidFill>
                <a:latin typeface="微软雅黑" panose="020B0503020204020204" charset="-122"/>
                <a:ea typeface="微软雅黑" panose="020B0503020204020204" charset="-122"/>
              </a:endParaRPr>
            </a:p>
          </p:txBody>
        </p:sp>
      </p:grpSp>
      <p:sp>
        <p:nvSpPr>
          <p:cNvPr id="11" name="圆角矩形 10"/>
          <p:cNvSpPr/>
          <p:nvPr>
            <p:custDataLst>
              <p:tags r:id="rId3"/>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8"/>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9"/>
              </p:custDataLst>
            </p:nvPr>
          </p:nvSpPr>
          <p:spPr>
            <a:xfrm>
              <a:off x="4490" y="2749"/>
              <a:ext cx="3161" cy="63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迭代过程</a:t>
              </a:r>
              <a:endParaRPr lang="en-US" altLang="zh-CN" sz="2000" b="1">
                <a:solidFill>
                  <a:schemeClr val="bg1"/>
                </a:solidFill>
                <a:latin typeface="微软雅黑" panose="020B0503020204020204" charset="-122"/>
                <a:ea typeface="微软雅黑" panose="020B0503020204020204" charset="-122"/>
              </a:endParaRPr>
            </a:p>
          </p:txBody>
        </p:sp>
      </p:grpSp>
      <p:pic>
        <p:nvPicPr>
          <p:cNvPr id="7" name="图片 6"/>
          <p:cNvPicPr>
            <a:picLocks noChangeAspect="1"/>
          </p:cNvPicPr>
          <p:nvPr/>
        </p:nvPicPr>
        <p:blipFill>
          <a:blip r:embed="rId1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5391785" cy="460375"/>
          </a:xfrm>
          <a:prstGeom prst="rect">
            <a:avLst/>
          </a:prstGeom>
          <a:noFill/>
        </p:spPr>
        <p:txBody>
          <a:bodyPr wrap="square" rtlCol="0">
            <a:spAutoFit/>
          </a:bodyPr>
          <a:lstStyle/>
          <a:p>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Ant System </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与旅行商问题（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TSP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641985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Ant System and Traveling Salesman Problem</a:t>
            </a:r>
          </a:p>
        </p:txBody>
      </p:sp>
      <p:graphicFrame>
        <p:nvGraphicFramePr>
          <p:cNvPr id="10" name="对象 9"/>
          <p:cNvGraphicFramePr>
            <a:graphicFrameLocks noChangeAspect="1"/>
          </p:cNvGraphicFramePr>
          <p:nvPr>
            <p:custDataLst>
              <p:tags r:id="rId7"/>
            </p:custDataLst>
          </p:nvPr>
        </p:nvGraphicFramePr>
        <p:xfrm>
          <a:off x="6146800" y="3505200"/>
          <a:ext cx="914400" cy="198438"/>
        </p:xfrm>
        <a:graphic>
          <a:graphicData uri="http://schemas.openxmlformats.org/presentationml/2006/ole">
            <mc:AlternateContent xmlns:mc="http://schemas.openxmlformats.org/markup-compatibility/2006">
              <mc:Choice xmlns:v="urn:schemas-microsoft-com:vml" Requires="v">
                <p:oleObj name="Equation" r:id="rId16" imgW="2743200" imgH="4267200" progId="Equation.DSMT4">
                  <p:embed/>
                </p:oleObj>
              </mc:Choice>
              <mc:Fallback>
                <p:oleObj name="Equation" r:id="rId16" imgW="2743200" imgH="4267200" progId="Equation.DSMT4">
                  <p:embed/>
                  <p:pic>
                    <p:nvPicPr>
                      <p:cNvPr id="10" name="对象 9"/>
                      <p:cNvPicPr/>
                      <p:nvPr/>
                    </p:nvPicPr>
                    <p:blipFill>
                      <a:blip r:embed="rId17"/>
                      <a:stretch>
                        <a:fillRect/>
                      </a:stretch>
                    </p:blipFill>
                    <p:spPr>
                      <a:xfrm>
                        <a:off x="6146800" y="35052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05004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3"/>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4"/>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问题定义</a:t>
              </a:r>
            </a:p>
          </p:txBody>
        </p:sp>
      </p:grpSp>
      <p:sp>
        <p:nvSpPr>
          <p:cNvPr id="11" name="圆角矩形 10"/>
          <p:cNvSpPr/>
          <p:nvPr>
            <p:custDataLst>
              <p:tags r:id="rId3"/>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2"/>
              </p:custDataLst>
            </p:nvPr>
          </p:nvSpPr>
          <p:spPr>
            <a:xfrm>
              <a:off x="4025" y="2749"/>
              <a:ext cx="4091"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ACO</a:t>
              </a:r>
              <a:r>
                <a:rPr lang="zh-CN" altLang="en-US" sz="2000" b="1" dirty="0">
                  <a:solidFill>
                    <a:schemeClr val="bg1"/>
                  </a:solidFill>
                  <a:latin typeface="微软雅黑" panose="020B0503020204020204" charset="-122"/>
                  <a:ea typeface="微软雅黑" panose="020B0503020204020204" charset="-122"/>
                </a:rPr>
                <a:t> 实现</a:t>
              </a:r>
            </a:p>
          </p:txBody>
        </p:sp>
      </p:grpSp>
      <p:pic>
        <p:nvPicPr>
          <p:cNvPr id="7" name="图片 6"/>
          <p:cNvPicPr>
            <a:picLocks noChangeAspect="1"/>
          </p:cNvPicPr>
          <p:nvPr/>
        </p:nvPicPr>
        <p:blipFill>
          <a:blip r:embed="rId16">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0" y="121285"/>
            <a:ext cx="6368415"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单机加权总延迟调度问题（</a:t>
            </a:r>
            <a:r>
              <a:rPr lang="en-US" altLang="zh-CN"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SMTWTP</a:t>
            </a:r>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a:t>
            </a:r>
          </a:p>
        </p:txBody>
      </p:sp>
      <p:sp>
        <p:nvSpPr>
          <p:cNvPr id="9" name="文本框 8"/>
          <p:cNvSpPr txBox="1"/>
          <p:nvPr>
            <p:custDataLst>
              <p:tags r:id="rId6"/>
            </p:custDataLst>
          </p:nvPr>
        </p:nvSpPr>
        <p:spPr>
          <a:xfrm>
            <a:off x="421640" y="535305"/>
            <a:ext cx="5709920"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Single-machine Weighted Total Delay Scheduling Problem</a:t>
            </a:r>
          </a:p>
        </p:txBody>
      </p:sp>
      <p:sp>
        <p:nvSpPr>
          <p:cNvPr id="16" name="文本框 15"/>
          <p:cNvSpPr txBox="1"/>
          <p:nvPr>
            <p:custDataLst>
              <p:tags r:id="rId7"/>
            </p:custDataLst>
          </p:nvPr>
        </p:nvSpPr>
        <p:spPr>
          <a:xfrm>
            <a:off x="1236198" y="2000250"/>
            <a:ext cx="4631203" cy="3481705"/>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数学模型：</a:t>
            </a: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含义：</a:t>
            </a:r>
          </a:p>
          <a:p>
            <a:pPr marL="285750" indent="-285750">
              <a:lnSpc>
                <a:spcPct val="130000"/>
              </a:lnSpc>
              <a:spcBef>
                <a:spcPts val="0"/>
              </a:spcBef>
              <a:spcAft>
                <a:spcPts val="0"/>
              </a:spcAft>
              <a:buFont typeface="Arial" panose="020B0604020202020204" pitchFamily="34" charset="0"/>
              <a:buChar char="•"/>
            </a:pPr>
            <a:r>
              <a:rPr lang="zh-CN" altLang="en-US" dirty="0">
                <a:solidFill>
                  <a:schemeClr val="tx1"/>
                </a:solidFill>
                <a:latin typeface="微软雅黑" panose="020B0503020204020204" charset="-122"/>
                <a:ea typeface="微软雅黑" panose="020B0503020204020204" charset="-122"/>
              </a:rPr>
              <a:t>在单机上顺序处理</a:t>
            </a:r>
            <a:r>
              <a:rPr lang="en-US" altLang="zh-CN" dirty="0">
                <a:solidFill>
                  <a:schemeClr val="tx1"/>
                </a:solidFill>
                <a:latin typeface="微软雅黑" panose="020B0503020204020204" charset="-122"/>
                <a:ea typeface="微软雅黑" panose="020B0503020204020204" charset="-122"/>
              </a:rPr>
              <a:t> n </a:t>
            </a:r>
            <a:r>
              <a:rPr lang="zh-CN" altLang="en-US" dirty="0">
                <a:solidFill>
                  <a:schemeClr val="tx1"/>
                </a:solidFill>
                <a:latin typeface="微软雅黑" panose="020B0503020204020204" charset="-122"/>
                <a:ea typeface="微软雅黑" panose="020B0503020204020204" charset="-122"/>
              </a:rPr>
              <a:t>个作业，每个作业具有处理时间</a:t>
            </a:r>
            <a:r>
              <a:rPr lang="en-US" altLang="zh-CN" dirty="0">
                <a:solidFill>
                  <a:schemeClr val="tx1"/>
                </a:solidFill>
                <a:latin typeface="微软雅黑" panose="020B0503020204020204" charset="-122"/>
                <a:ea typeface="微软雅黑" panose="020B0503020204020204" charset="-122"/>
              </a:rPr>
              <a:t> p</a:t>
            </a:r>
            <a:r>
              <a:rPr lang="zh-CN" altLang="en-US" dirty="0">
                <a:solidFill>
                  <a:schemeClr val="tx1"/>
                </a:solidFill>
                <a:latin typeface="微软雅黑" panose="020B0503020204020204" charset="-122"/>
                <a:ea typeface="微软雅黑" panose="020B0503020204020204" charset="-122"/>
              </a:rPr>
              <a:t>、权重</a:t>
            </a:r>
            <a:r>
              <a:rPr lang="en-US" altLang="zh-CN" dirty="0">
                <a:solidFill>
                  <a:schemeClr val="tx1"/>
                </a:solidFill>
                <a:latin typeface="微软雅黑" panose="020B0503020204020204" charset="-122"/>
                <a:ea typeface="微软雅黑" panose="020B0503020204020204" charset="-122"/>
              </a:rPr>
              <a:t> w </a:t>
            </a:r>
            <a:r>
              <a:rPr lang="zh-CN" altLang="en-US" dirty="0">
                <a:solidFill>
                  <a:schemeClr val="tx1"/>
                </a:solidFill>
                <a:latin typeface="微软雅黑" panose="020B0503020204020204" charset="-122"/>
                <a:ea typeface="微软雅黑" panose="020B0503020204020204" charset="-122"/>
              </a:rPr>
              <a:t>和截止时间</a:t>
            </a:r>
            <a:r>
              <a:rPr lang="en-US" altLang="zh-CN" dirty="0">
                <a:solidFill>
                  <a:schemeClr val="tx1"/>
                </a:solidFill>
                <a:latin typeface="微软雅黑" panose="020B0503020204020204" charset="-122"/>
                <a:ea typeface="微软雅黑" panose="020B0503020204020204" charset="-122"/>
              </a:rPr>
              <a:t> d</a:t>
            </a:r>
            <a:r>
              <a:rPr lang="zh-CN" altLang="en-US" dirty="0">
                <a:solidFill>
                  <a:schemeClr val="tx1"/>
                </a:solidFill>
                <a:latin typeface="微软雅黑" panose="020B0503020204020204" charset="-122"/>
                <a:ea typeface="微软雅黑" panose="020B0503020204020204" charset="-122"/>
              </a:rPr>
              <a:t>。</a:t>
            </a:r>
            <a:endParaRPr lang="en-US" altLang="zh-CN" dirty="0">
              <a:solidFill>
                <a:schemeClr val="tx1"/>
              </a:solidFill>
              <a:latin typeface="微软雅黑" panose="020B0503020204020204" charset="-122"/>
              <a:ea typeface="微软雅黑" panose="020B0503020204020204" charset="-122"/>
            </a:endParaRPr>
          </a:p>
          <a:p>
            <a:pPr marL="285750" indent="-285750">
              <a:lnSpc>
                <a:spcPct val="130000"/>
              </a:lnSpc>
              <a:spcBef>
                <a:spcPts val="0"/>
              </a:spcBef>
              <a:spcAft>
                <a:spcPts val="0"/>
              </a:spcAft>
              <a:buFont typeface="Arial" panose="020B0604020202020204" pitchFamily="34" charset="0"/>
              <a:buChar char="•"/>
            </a:pPr>
            <a:r>
              <a:rPr lang="zh-CN" altLang="en-US" dirty="0">
                <a:solidFill>
                  <a:schemeClr val="tx1"/>
                </a:solidFill>
                <a:latin typeface="微软雅黑" panose="020B0503020204020204" charset="-122"/>
                <a:ea typeface="微软雅黑" panose="020B0503020204020204" charset="-122"/>
              </a:rPr>
              <a:t>目标是最小化总加权延迟。</a:t>
            </a:r>
          </a:p>
        </p:txBody>
      </p:sp>
      <p:sp>
        <p:nvSpPr>
          <p:cNvPr id="18" name="文本框 17"/>
          <p:cNvSpPr txBox="1"/>
          <p:nvPr>
            <p:custDataLst>
              <p:tags r:id="rId8"/>
            </p:custDataLst>
          </p:nvPr>
        </p:nvSpPr>
        <p:spPr>
          <a:xfrm>
            <a:off x="6314551" y="2000878"/>
            <a:ext cx="4934585" cy="3707765"/>
          </a:xfrm>
          <a:prstGeom prst="rect">
            <a:avLst/>
          </a:prstGeom>
          <a:noFill/>
        </p:spPr>
        <p:txBody>
          <a:bodyPr wrap="square" rtlCol="0">
            <a:noAutofit/>
          </a:bodyPr>
          <a:lstStyle/>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信息素</a:t>
            </a:r>
            <a:r>
              <a:rPr lang="en-US" altLang="zh-CN" dirty="0">
                <a:solidFill>
                  <a:schemeClr val="bg2">
                    <a:lumMod val="25000"/>
                  </a:schemeClr>
                </a:solidFill>
                <a:latin typeface="微软雅黑" panose="020B0503020204020204" charset="-122"/>
                <a:ea typeface="微软雅黑" panose="020B0503020204020204" charset="-122"/>
              </a:rPr>
              <a:t> </a:t>
            </a:r>
            <a:r>
              <a:rPr lang="en-US" altLang="zh-CN" dirty="0" err="1">
                <a:solidFill>
                  <a:schemeClr val="bg2">
                    <a:lumMod val="25000"/>
                  </a:schemeClr>
                </a:solidFill>
                <a:latin typeface="微软雅黑" panose="020B0503020204020204" charset="-122"/>
                <a:ea typeface="微软雅黑" panose="020B0503020204020204" charset="-122"/>
              </a:rPr>
              <a:t>τ</a:t>
            </a:r>
            <a:r>
              <a:rPr lang="en-US" altLang="zh-CN" baseline="-25000" dirty="0" err="1">
                <a:solidFill>
                  <a:schemeClr val="bg2">
                    <a:lumMod val="25000"/>
                  </a:schemeClr>
                </a:solidFill>
                <a:latin typeface="微软雅黑" panose="020B0503020204020204" charset="-122"/>
                <a:ea typeface="微软雅黑" panose="020B0503020204020204" charset="-122"/>
              </a:rPr>
              <a:t>ij</a:t>
            </a:r>
            <a:r>
              <a:rPr lang="en-US" altLang="zh-CN" baseline="-25000" dirty="0">
                <a:solidFill>
                  <a:schemeClr val="bg2">
                    <a:lumMod val="25000"/>
                  </a:schemeClr>
                </a:solidFill>
                <a:latin typeface="微软雅黑" panose="020B0503020204020204" charset="-122"/>
                <a:ea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rPr>
              <a:t>表示作业</a:t>
            </a:r>
            <a:r>
              <a:rPr lang="en-US" altLang="zh-CN" dirty="0">
                <a:solidFill>
                  <a:schemeClr val="bg2">
                    <a:lumMod val="25000"/>
                  </a:schemeClr>
                </a:solidFill>
                <a:latin typeface="微软雅黑" panose="020B0503020204020204" charset="-122"/>
                <a:ea typeface="微软雅黑" panose="020B0503020204020204" charset="-122"/>
              </a:rPr>
              <a:t> j </a:t>
            </a:r>
            <a:r>
              <a:rPr lang="zh-CN" altLang="en-US" dirty="0">
                <a:solidFill>
                  <a:schemeClr val="bg2">
                    <a:lumMod val="25000"/>
                  </a:schemeClr>
                </a:solidFill>
                <a:latin typeface="微软雅黑" panose="020B0503020204020204" charset="-122"/>
                <a:ea typeface="微软雅黑" panose="020B0503020204020204" charset="-122"/>
              </a:rPr>
              <a:t>安排在第</a:t>
            </a:r>
            <a:r>
              <a:rPr lang="en-US" altLang="zh-CN" dirty="0">
                <a:solidFill>
                  <a:schemeClr val="bg2">
                    <a:lumMod val="25000"/>
                  </a:schemeClr>
                </a:solidFill>
                <a:latin typeface="微软雅黑" panose="020B0503020204020204" charset="-122"/>
                <a:ea typeface="微软雅黑" panose="020B0503020204020204" charset="-122"/>
              </a:rPr>
              <a:t>i</a:t>
            </a:r>
            <a:r>
              <a:rPr lang="zh-CN" altLang="en-US" dirty="0">
                <a:solidFill>
                  <a:schemeClr val="bg2">
                    <a:lumMod val="25000"/>
                  </a:schemeClr>
                </a:solidFill>
                <a:latin typeface="微软雅黑" panose="020B0503020204020204" charset="-122"/>
                <a:ea typeface="微软雅黑" panose="020B0503020204020204" charset="-122"/>
              </a:rPr>
              <a:t>位置的优先级。</a:t>
            </a: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采用三种启发式规则：</a:t>
            </a:r>
            <a:endParaRPr lang="en-US" altLang="zh-CN" b="1" dirty="0">
              <a:solidFill>
                <a:schemeClr val="bg2">
                  <a:lumMod val="25000"/>
                </a:schemeClr>
              </a:solidFill>
              <a:latin typeface="微软雅黑" panose="020B0503020204020204" charset="-122"/>
              <a:ea typeface="微软雅黑" panose="020B0503020204020204" charset="-122"/>
            </a:endParaRPr>
          </a:p>
          <a:p>
            <a:pPr marL="342900" indent="-342900">
              <a:lnSpc>
                <a:spcPct val="13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rPr>
              <a:t>最早截止日期（</a:t>
            </a:r>
            <a:r>
              <a:rPr lang="en-US" altLang="zh-CN" dirty="0">
                <a:solidFill>
                  <a:schemeClr val="bg2">
                    <a:lumMod val="25000"/>
                  </a:schemeClr>
                </a:solidFill>
                <a:latin typeface="微软雅黑" panose="020B0503020204020204" charset="-122"/>
                <a:ea typeface="微软雅黑" panose="020B0503020204020204" charset="-122"/>
              </a:rPr>
              <a:t>EDD</a:t>
            </a:r>
            <a:r>
              <a:rPr lang="zh-CN" altLang="en-US" dirty="0">
                <a:solidFill>
                  <a:schemeClr val="bg2">
                    <a:lumMod val="25000"/>
                  </a:schemeClr>
                </a:solidFill>
                <a:latin typeface="微软雅黑" panose="020B0503020204020204" charset="-122"/>
                <a:ea typeface="微软雅黑" panose="020B0503020204020204" charset="-122"/>
              </a:rPr>
              <a:t>）：按截止日期</a:t>
            </a:r>
            <a:r>
              <a:rPr lang="en-US" altLang="zh-CN" dirty="0">
                <a:solidFill>
                  <a:schemeClr val="bg2">
                    <a:lumMod val="25000"/>
                  </a:schemeClr>
                </a:solidFill>
                <a:latin typeface="微软雅黑" panose="020B0503020204020204" charset="-122"/>
                <a:ea typeface="微软雅黑" panose="020B0503020204020204" charset="-122"/>
              </a:rPr>
              <a:t> </a:t>
            </a:r>
            <a:r>
              <a:rPr lang="en-US" altLang="zh-CN" dirty="0" err="1">
                <a:solidFill>
                  <a:schemeClr val="bg2">
                    <a:lumMod val="25000"/>
                  </a:schemeClr>
                </a:solidFill>
                <a:latin typeface="微软雅黑" panose="020B0503020204020204" charset="-122"/>
                <a:ea typeface="微软雅黑" panose="020B0503020204020204" charset="-122"/>
              </a:rPr>
              <a:t>d</a:t>
            </a:r>
            <a:r>
              <a:rPr lang="en-US" altLang="zh-CN" baseline="-25000" dirty="0" err="1">
                <a:solidFill>
                  <a:schemeClr val="bg2">
                    <a:lumMod val="25000"/>
                  </a:schemeClr>
                </a:solidFill>
                <a:latin typeface="微软雅黑" panose="020B0503020204020204" charset="-122"/>
                <a:ea typeface="微软雅黑" panose="020B0503020204020204" charset="-122"/>
              </a:rPr>
              <a:t>j</a:t>
            </a:r>
            <a:r>
              <a:rPr lang="en-US" altLang="zh-CN" baseline="-25000" dirty="0">
                <a:solidFill>
                  <a:schemeClr val="bg2">
                    <a:lumMod val="25000"/>
                  </a:schemeClr>
                </a:solidFill>
                <a:latin typeface="微软雅黑" panose="020B0503020204020204" charset="-122"/>
                <a:ea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rPr>
              <a:t>非降序排列</a:t>
            </a:r>
          </a:p>
          <a:p>
            <a:pPr marL="342900" indent="-342900">
              <a:lnSpc>
                <a:spcPct val="13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rPr>
              <a:t>修正截止日期（</a:t>
            </a:r>
            <a:r>
              <a:rPr lang="en-US" altLang="zh-CN" dirty="0">
                <a:solidFill>
                  <a:schemeClr val="bg2">
                    <a:lumMod val="25000"/>
                  </a:schemeClr>
                </a:solidFill>
                <a:latin typeface="微软雅黑" panose="020B0503020204020204" charset="-122"/>
                <a:ea typeface="微软雅黑" panose="020B0503020204020204" charset="-122"/>
              </a:rPr>
              <a:t>MDD</a:t>
            </a:r>
            <a:r>
              <a:rPr lang="zh-CN" altLang="en-US" dirty="0">
                <a:solidFill>
                  <a:schemeClr val="bg2">
                    <a:lumMod val="25000"/>
                  </a:schemeClr>
                </a:solidFill>
                <a:latin typeface="微软雅黑" panose="020B0503020204020204" charset="-122"/>
                <a:ea typeface="微软雅黑" panose="020B0503020204020204" charset="-122"/>
              </a:rPr>
              <a:t>）：</a:t>
            </a:r>
            <a:endParaRPr lang="en-US" altLang="zh-CN" dirty="0">
              <a:solidFill>
                <a:schemeClr val="bg2">
                  <a:lumMod val="25000"/>
                </a:schemeClr>
              </a:solidFill>
              <a:latin typeface="微软雅黑" panose="020B0503020204020204" charset="-122"/>
              <a:ea typeface="微软雅黑" panose="020B0503020204020204" charset="-122"/>
            </a:endParaRPr>
          </a:p>
          <a:p>
            <a:pPr marL="342900" indent="-342900">
              <a:lnSpc>
                <a:spcPct val="130000"/>
              </a:lnSpc>
              <a:spcBef>
                <a:spcPts val="0"/>
              </a:spcBef>
              <a:spcAft>
                <a:spcPts val="0"/>
              </a:spcAft>
              <a:buFont typeface="+mj-lt"/>
              <a:buAutoNum type="arabicPeriod"/>
            </a:pPr>
            <a:endParaRPr lang="zh-CN" altLang="en-US" dirty="0">
              <a:solidFill>
                <a:schemeClr val="bg2">
                  <a:lumMod val="25000"/>
                </a:schemeClr>
              </a:solidFill>
              <a:latin typeface="微软雅黑" panose="020B0503020204020204" charset="-122"/>
              <a:ea typeface="微软雅黑" panose="020B0503020204020204" charset="-122"/>
            </a:endParaRPr>
          </a:p>
          <a:p>
            <a:pPr marL="342900" indent="-342900">
              <a:lnSpc>
                <a:spcPct val="130000"/>
              </a:lnSpc>
              <a:spcBef>
                <a:spcPts val="0"/>
              </a:spcBef>
              <a:spcAft>
                <a:spcPts val="0"/>
              </a:spcAft>
              <a:buFont typeface="+mj-lt"/>
              <a:buAutoNum type="arabicPeriod"/>
            </a:pPr>
            <a:r>
              <a:rPr lang="zh-CN" altLang="en-US" dirty="0">
                <a:solidFill>
                  <a:schemeClr val="bg2">
                    <a:lumMod val="25000"/>
                  </a:schemeClr>
                </a:solidFill>
                <a:latin typeface="微软雅黑" panose="020B0503020204020204" charset="-122"/>
                <a:ea typeface="微软雅黑" panose="020B0503020204020204" charset="-122"/>
              </a:rPr>
              <a:t>紧急度（</a:t>
            </a:r>
            <a:r>
              <a:rPr lang="en-US" altLang="zh-CN" dirty="0">
                <a:solidFill>
                  <a:schemeClr val="bg2">
                    <a:lumMod val="25000"/>
                  </a:schemeClr>
                </a:solidFill>
                <a:latin typeface="微软雅黑" panose="020B0503020204020204" charset="-122"/>
                <a:ea typeface="微软雅黑" panose="020B0503020204020204" charset="-122"/>
              </a:rPr>
              <a:t>AU</a:t>
            </a:r>
            <a:r>
              <a:rPr lang="zh-CN" altLang="en-US" dirty="0">
                <a:solidFill>
                  <a:schemeClr val="bg2">
                    <a:lumMod val="25000"/>
                  </a:schemeClr>
                </a:solidFill>
                <a:latin typeface="微软雅黑" panose="020B0503020204020204" charset="-122"/>
                <a:ea typeface="微软雅黑" panose="020B0503020204020204" charset="-122"/>
              </a:rPr>
              <a:t>）：</a:t>
            </a:r>
          </a:p>
        </p:txBody>
      </p:sp>
      <p:pic>
        <p:nvPicPr>
          <p:cNvPr id="20" name="图片 19"/>
          <p:cNvPicPr>
            <a:picLocks noChangeAspect="1"/>
          </p:cNvPicPr>
          <p:nvPr>
            <p:custDataLst>
              <p:tags r:id="rId9"/>
            </p:custDataLst>
          </p:nvPr>
        </p:nvPicPr>
        <p:blipFill>
          <a:blip r:embed="rId17"/>
          <a:stretch>
            <a:fillRect/>
          </a:stretch>
        </p:blipFill>
        <p:spPr>
          <a:xfrm>
            <a:off x="7225347" y="4191045"/>
            <a:ext cx="2895600" cy="354330"/>
          </a:xfrm>
          <a:prstGeom prst="rect">
            <a:avLst/>
          </a:prstGeom>
        </p:spPr>
      </p:pic>
      <p:pic>
        <p:nvPicPr>
          <p:cNvPr id="21" name="图片 20"/>
          <p:cNvPicPr>
            <a:picLocks noChangeAspect="1"/>
          </p:cNvPicPr>
          <p:nvPr>
            <p:custDataLst>
              <p:tags r:id="rId10"/>
            </p:custDataLst>
          </p:nvPr>
        </p:nvPicPr>
        <p:blipFill>
          <a:blip r:embed="rId18"/>
          <a:stretch>
            <a:fillRect/>
          </a:stretch>
        </p:blipFill>
        <p:spPr>
          <a:xfrm>
            <a:off x="6955775" y="4914973"/>
            <a:ext cx="3434744" cy="554679"/>
          </a:xfrm>
          <a:prstGeom prst="rect">
            <a:avLst/>
          </a:prstGeom>
        </p:spPr>
      </p:pic>
      <p:pic>
        <p:nvPicPr>
          <p:cNvPr id="23" name="图片 22"/>
          <p:cNvPicPr>
            <a:picLocks noChangeAspect="1"/>
          </p:cNvPicPr>
          <p:nvPr/>
        </p:nvPicPr>
        <p:blipFill>
          <a:blip r:embed="rId19"/>
          <a:stretch>
            <a:fillRect/>
          </a:stretch>
        </p:blipFill>
        <p:spPr>
          <a:xfrm>
            <a:off x="1468681" y="2530475"/>
            <a:ext cx="4166235" cy="84963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1ZTEyZjJiODllNzZlN2YzYzBlZTQ3MmM4ZmM5NjIifQ=="/>
  <p:tag name="KSO_WPP_MARK_KEY" val="e113931c-efbd-44e4-acf8-aeb534a478b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707.95}"/>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707.95}"/>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6.75,&quot;left&quot;:82.9,&quot;top&quot;:101.35,&quot;width&quot;:801.05}"/>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707.9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5.xml><?xml version="1.0" encoding="utf-8"?>
<p:tagLst xmlns:a="http://schemas.openxmlformats.org/drawingml/2006/main" xmlns:r="http://schemas.openxmlformats.org/officeDocument/2006/relationships" xmlns:p="http://schemas.openxmlformats.org/presentationml/2006/main">
  <p:tag name="TABLE_ENDDRAG_ORIGIN_RECT" val="292*217"/>
  <p:tag name="TABLE_ENDDRAG_RECT" val="134*175*292*217"/>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707.95}"/>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53.65,&quot;left&quot;:82.9,&quot;top&quot;:101.35,&quot;width&quot;:794.3}"/>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53.65,&quot;left&quot;:82.9,&quot;top&quot;:101.35,&quot;width&quot;:794.3}"/>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707.95}"/>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96.75,&quot;left&quot;:82.9,&quot;top&quot;:101.35,&quot;width&quot;:801.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1290</Words>
  <Application>Microsoft Macintosh PowerPoint</Application>
  <PresentationFormat>宽屏</PresentationFormat>
  <Paragraphs>205</Paragraphs>
  <Slides>22</Slides>
  <Notes>1</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28" baseType="lpstr">
      <vt:lpstr>Cambria Math</vt:lpstr>
      <vt:lpstr>微软雅黑</vt:lpstr>
      <vt:lpstr>Arial</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HC1241</cp:lastModifiedBy>
  <cp:revision>70</cp:revision>
  <dcterms:created xsi:type="dcterms:W3CDTF">2023-02-14T07:07:00Z</dcterms:created>
  <dcterms:modified xsi:type="dcterms:W3CDTF">2025-06-19T06:49:21Z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ED34CD401E124B9A98DD0816C8260280_11</vt:lpwstr>
  </property>
  <property fmtid="{D5CDD505-2E9C-101B-9397-08002B2CF9AE}" pid="3" name="KSOProductBuildVer">
    <vt:lpwstr>2052-12.1.0.20784</vt:lpwstr>
  </property>
</Properties>
</file>